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8288000" cy="10287000"/>
  <p:notesSz cx="6950075" cy="9236075"/>
  <p:embeddedFontLst>
    <p:embeddedFont>
      <p:font typeface="Alice" panose="020B0604020202020204" charset="0"/>
      <p:regular r:id="rId21"/>
    </p:embeddedFont>
    <p:embeddedFont>
      <p:font typeface="Alice Bold" panose="020B0604020202020204" charset="0"/>
      <p:regular r:id="rId22"/>
    </p:embeddedFont>
    <p:embeddedFont>
      <p:font typeface="Arimo" panose="020B0604020202020204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Open Sans Light" panose="020B0604020202020204" charset="0"/>
      <p:regular r:id="rId28"/>
    </p:embeddedFont>
    <p:embeddedFont>
      <p:font typeface="Open Sans Light Bold" panose="020B0604020202020204" charset="0"/>
      <p:regular r:id="rId29"/>
    </p:embeddedFont>
    <p:embeddedFont>
      <p:font typeface="Telegraf" panose="020B0604020202020204" charset="0"/>
      <p:regular r:id="rId30"/>
    </p:embeddedFont>
    <p:embeddedFont>
      <p:font typeface="Telegraf Bold" panose="020B0604020202020204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84981" autoAdjust="0"/>
  </p:normalViewPr>
  <p:slideViewPr>
    <p:cSldViewPr>
      <p:cViewPr varScale="1">
        <p:scale>
          <a:sx n="51" d="100"/>
          <a:sy n="51" d="100"/>
        </p:scale>
        <p:origin x="126" y="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15599" cy="34635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49559" y="0"/>
            <a:ext cx="4015599" cy="34635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28863" y="517525"/>
            <a:ext cx="4608512" cy="2593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6677" y="3283938"/>
            <a:ext cx="7413413" cy="311236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67876"/>
            <a:ext cx="4015599" cy="34475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49559" y="6567876"/>
            <a:ext cx="4015599" cy="34475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7275" y="517525"/>
            <a:ext cx="4611688" cy="2593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3583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7275" y="517525"/>
            <a:ext cx="4611688" cy="2593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8330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7275" y="517525"/>
            <a:ext cx="4611688" cy="2593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6917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7275" y="517525"/>
            <a:ext cx="4611688" cy="2593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296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7275" y="517525"/>
            <a:ext cx="4611688" cy="2593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6197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7275" y="517525"/>
            <a:ext cx="4611688" cy="2593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10945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7275" y="517525"/>
            <a:ext cx="4611688" cy="2593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22629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7275" y="517525"/>
            <a:ext cx="4611688" cy="2593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08499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7275" y="517525"/>
            <a:ext cx="4611688" cy="2593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12722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7275" y="517525"/>
            <a:ext cx="4611688" cy="2593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9870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7275" y="517525"/>
            <a:ext cx="4611688" cy="2593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2979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7275" y="517525"/>
            <a:ext cx="4611688" cy="2593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491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7275" y="517525"/>
            <a:ext cx="4611688" cy="2593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457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7275" y="517525"/>
            <a:ext cx="4611688" cy="2593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9641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15599" cy="34635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49559" y="0"/>
            <a:ext cx="4015599" cy="34635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27275" y="517525"/>
            <a:ext cx="4611688" cy="2593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6677" y="3283938"/>
            <a:ext cx="7413413" cy="311236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67876"/>
            <a:ext cx="4015599" cy="34475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49559" y="6567876"/>
            <a:ext cx="4015599" cy="34475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7275" y="517525"/>
            <a:ext cx="4611688" cy="2593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6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7275" y="517525"/>
            <a:ext cx="4611688" cy="2593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6481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7275" y="517525"/>
            <a:ext cx="4611688" cy="2593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1738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30.png"/><Relationship Id="rId5" Type="http://schemas.openxmlformats.org/officeDocument/2006/relationships/image" Target="../media/image5.png"/><Relationship Id="rId10" Type="http://schemas.openxmlformats.org/officeDocument/2006/relationships/image" Target="../media/image29.png"/><Relationship Id="rId4" Type="http://schemas.openxmlformats.org/officeDocument/2006/relationships/image" Target="../media/image6.png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5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208597">
            <a:off x="14198417" y="5350254"/>
            <a:ext cx="5199973" cy="727731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883160" y="1373765"/>
            <a:ext cx="10521681" cy="7335977"/>
            <a:chOff x="0" y="0"/>
            <a:chExt cx="14028907" cy="9781302"/>
          </a:xfrm>
        </p:grpSpPr>
        <p:sp>
          <p:nvSpPr>
            <p:cNvPr id="4" name="TextBox 4"/>
            <p:cNvSpPr txBox="1"/>
            <p:nvPr/>
          </p:nvSpPr>
          <p:spPr>
            <a:xfrm>
              <a:off x="0" y="1480505"/>
              <a:ext cx="14028907" cy="65868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080"/>
                </a:lnSpc>
              </a:pPr>
              <a:r>
                <a:rPr lang="en-US" sz="7200">
                  <a:solidFill>
                    <a:srgbClr val="426592"/>
                  </a:solidFill>
                  <a:latin typeface="Alice"/>
                </a:rPr>
                <a:t>Bienvenidos a la </a:t>
              </a:r>
            </a:p>
            <a:p>
              <a:pPr algn="ctr">
                <a:lnSpc>
                  <a:spcPts val="10080"/>
                </a:lnSpc>
              </a:pPr>
              <a:r>
                <a:rPr lang="en-US" sz="7200">
                  <a:solidFill>
                    <a:srgbClr val="426592"/>
                  </a:solidFill>
                  <a:latin typeface="Alice"/>
                </a:rPr>
                <a:t>La reunión anual de </a:t>
              </a:r>
            </a:p>
            <a:p>
              <a:pPr algn="ctr">
                <a:lnSpc>
                  <a:spcPts val="10080"/>
                </a:lnSpc>
              </a:pPr>
              <a:r>
                <a:rPr lang="en-US" sz="7200">
                  <a:solidFill>
                    <a:srgbClr val="426592"/>
                  </a:solidFill>
                  <a:latin typeface="Alice"/>
                </a:rPr>
                <a:t>Título I, Parte A </a:t>
              </a:r>
            </a:p>
            <a:p>
              <a:pPr algn="ctr">
                <a:lnSpc>
                  <a:spcPts val="8640"/>
                </a:lnSpc>
              </a:pPr>
              <a:r>
                <a:rPr lang="en-US" sz="7200">
                  <a:solidFill>
                    <a:srgbClr val="496592"/>
                  </a:solidFill>
                  <a:latin typeface="Alice"/>
                </a:rPr>
                <a:t>Los padres y las familias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2232869" y="-47625"/>
              <a:ext cx="9563170" cy="8909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60"/>
                </a:lnSpc>
              </a:pPr>
              <a:r>
                <a:rPr lang="en-US" sz="4200">
                  <a:solidFill>
                    <a:srgbClr val="5F7783"/>
                  </a:solidFill>
                  <a:latin typeface="Alice"/>
                </a:rPr>
                <a:t>Ennis ISD 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232869" y="8890397"/>
              <a:ext cx="9563170" cy="8909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60"/>
                </a:lnSpc>
              </a:pPr>
              <a:r>
                <a:rPr lang="en-US" sz="4200">
                  <a:solidFill>
                    <a:srgbClr val="5F7783"/>
                  </a:solidFill>
                  <a:latin typeface="Alice"/>
                </a:rPr>
                <a:t>Año escolar 2020-2021</a:t>
              </a:r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 rot="-1250312">
            <a:off x="17527731" y="5311911"/>
            <a:ext cx="1026921" cy="435539"/>
            <a:chOff x="0" y="0"/>
            <a:chExt cx="2527300" cy="10718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527300" cy="1071880"/>
            </a:xfrm>
            <a:custGeom>
              <a:avLst/>
              <a:gdLst/>
              <a:ahLst/>
              <a:cxnLst/>
              <a:rect l="l" t="t" r="r" b="b"/>
              <a:pathLst>
                <a:path w="2527300" h="1071880">
                  <a:moveTo>
                    <a:pt x="260350" y="1071880"/>
                  </a:moveTo>
                  <a:lnTo>
                    <a:pt x="0" y="914400"/>
                  </a:lnTo>
                  <a:lnTo>
                    <a:pt x="524510" y="48260"/>
                  </a:lnTo>
                  <a:lnTo>
                    <a:pt x="941070" y="516890"/>
                  </a:lnTo>
                  <a:lnTo>
                    <a:pt x="1245870" y="0"/>
                  </a:lnTo>
                  <a:lnTo>
                    <a:pt x="1604010" y="500380"/>
                  </a:lnTo>
                  <a:lnTo>
                    <a:pt x="1941830" y="15240"/>
                  </a:lnTo>
                  <a:lnTo>
                    <a:pt x="2527300" y="787400"/>
                  </a:lnTo>
                  <a:lnTo>
                    <a:pt x="2284730" y="971550"/>
                  </a:lnTo>
                  <a:lnTo>
                    <a:pt x="1951990" y="533400"/>
                  </a:lnTo>
                  <a:lnTo>
                    <a:pt x="1607820" y="1028700"/>
                  </a:lnTo>
                  <a:lnTo>
                    <a:pt x="1271270" y="557530"/>
                  </a:lnTo>
                  <a:lnTo>
                    <a:pt x="990600" y="1031240"/>
                  </a:lnTo>
                  <a:lnTo>
                    <a:pt x="571500" y="56007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725689" y="515168"/>
            <a:ext cx="6645148" cy="540069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052569" y="-927039"/>
            <a:ext cx="5491668" cy="444325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839509">
            <a:off x="1518992" y="7913161"/>
            <a:ext cx="4066369" cy="365973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195579" y="-278833"/>
            <a:ext cx="992546" cy="92757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763027" y="4517888"/>
            <a:ext cx="560556" cy="52386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002704" y="9819227"/>
            <a:ext cx="582072" cy="54397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28700" y="6461741"/>
            <a:ext cx="878815" cy="82129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2593368" y="4189375"/>
            <a:ext cx="354974" cy="32851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5424104" y="4877497"/>
            <a:ext cx="354974" cy="32851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9575652" y="9578771"/>
            <a:ext cx="354974" cy="32851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8641489" y="864444"/>
            <a:ext cx="354974" cy="3285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690808" y="0"/>
            <a:ext cx="19669617" cy="2203512"/>
          </a:xfrm>
          <a:prstGeom prst="rect">
            <a:avLst/>
          </a:prstGeom>
          <a:solidFill>
            <a:srgbClr val="8BCB9F"/>
          </a:solidFill>
        </p:spPr>
      </p:sp>
      <p:sp>
        <p:nvSpPr>
          <p:cNvPr id="3" name="TextBox 3"/>
          <p:cNvSpPr txBox="1"/>
          <p:nvPr/>
        </p:nvSpPr>
        <p:spPr>
          <a:xfrm>
            <a:off x="187538" y="340995"/>
            <a:ext cx="16637017" cy="1232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60"/>
              </a:lnSpc>
            </a:pPr>
            <a:r>
              <a:rPr lang="en-US" sz="7200">
                <a:solidFill>
                  <a:srgbClr val="FFFFFF"/>
                </a:solidFill>
                <a:latin typeface="Telegraf"/>
              </a:rPr>
              <a:t>Pacto entre la escuela y los padres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93648" y="2462933"/>
            <a:ext cx="16265652" cy="7224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61"/>
              </a:lnSpc>
              <a:spcBef>
                <a:spcPct val="0"/>
              </a:spcBef>
            </a:pPr>
            <a:r>
              <a:rPr lang="en-US" sz="3662">
                <a:solidFill>
                  <a:srgbClr val="000000"/>
                </a:solidFill>
                <a:latin typeface="Telegraf"/>
              </a:rPr>
              <a:t>El pacto entre la escuela y los padres es un acuerdo escrito…</a:t>
            </a:r>
          </a:p>
          <a:p>
            <a:pPr algn="ctr">
              <a:lnSpc>
                <a:spcPts val="4761"/>
              </a:lnSpc>
              <a:spcBef>
                <a:spcPct val="0"/>
              </a:spcBef>
            </a:pPr>
            <a:endParaRPr lang="en-US" sz="3662">
              <a:solidFill>
                <a:srgbClr val="000000"/>
              </a:solidFill>
              <a:latin typeface="Telegraf"/>
            </a:endParaRPr>
          </a:p>
          <a:p>
            <a:pPr marL="790702" lvl="1" indent="-395351">
              <a:lnSpc>
                <a:spcPts val="4761"/>
              </a:lnSpc>
              <a:buFont typeface="Arial"/>
              <a:buChar char="•"/>
            </a:pPr>
            <a:r>
              <a:rPr lang="en-US" sz="3662">
                <a:solidFill>
                  <a:srgbClr val="000000"/>
                </a:solidFill>
                <a:latin typeface="Telegraf"/>
              </a:rPr>
              <a:t>que aborda un plan de estudios e instrucción de alta calidad</a:t>
            </a:r>
          </a:p>
          <a:p>
            <a:pPr marL="790702" lvl="1" indent="-395351">
              <a:lnSpc>
                <a:spcPts val="4761"/>
              </a:lnSpc>
              <a:buFont typeface="Arial"/>
              <a:buChar char="•"/>
            </a:pPr>
            <a:r>
              <a:rPr lang="en-US" sz="3662">
                <a:solidFill>
                  <a:srgbClr val="000000"/>
                </a:solidFill>
                <a:latin typeface="Telegraf"/>
              </a:rPr>
              <a:t>que describe cómo los padres y las familias, el personal de la escuela y el estudiante comparten la responsabilidad de mejorar el rendimiento académico del estudiante</a:t>
            </a:r>
          </a:p>
          <a:p>
            <a:pPr marL="790702" lvl="1" indent="-395351">
              <a:lnSpc>
                <a:spcPts val="4761"/>
              </a:lnSpc>
              <a:buFont typeface="Arial"/>
              <a:buChar char="•"/>
            </a:pPr>
            <a:r>
              <a:rPr lang="en-US" sz="3662">
                <a:solidFill>
                  <a:srgbClr val="000000"/>
                </a:solidFill>
                <a:latin typeface="Telegraf"/>
              </a:rPr>
              <a:t>que subraya la importancia de la comunicación frecuente entre la escuela y el hogar, y el valor de las reuniones entre padres y maestros.</a:t>
            </a:r>
          </a:p>
          <a:p>
            <a:pPr marL="790702" lvl="1" indent="-395351">
              <a:lnSpc>
                <a:spcPts val="4761"/>
              </a:lnSpc>
              <a:buFont typeface="Arial"/>
              <a:buChar char="•"/>
            </a:pPr>
            <a:r>
              <a:rPr lang="en-US" sz="3662">
                <a:solidFill>
                  <a:srgbClr val="000000"/>
                </a:solidFill>
                <a:latin typeface="Telegraf"/>
              </a:rPr>
              <a:t>que afirma la importancia de los padres y las familias en las decisiones relativas a la educación de sus hijos</a:t>
            </a:r>
          </a:p>
          <a:p>
            <a:pPr marL="790702" lvl="1" indent="-395351">
              <a:lnSpc>
                <a:spcPts val="4761"/>
              </a:lnSpc>
              <a:buFont typeface="Arial"/>
              <a:buChar char="•"/>
            </a:pPr>
            <a:r>
              <a:rPr lang="en-US" sz="3662">
                <a:solidFill>
                  <a:srgbClr val="000000"/>
                </a:solidFill>
                <a:latin typeface="Telegraf"/>
              </a:rPr>
              <a:t>Los padres del Título I tienen derecho a participar en el desarrollo del pacto entre la escuela y los padres.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7030411" cy="10402962"/>
          </a:xfrm>
          <a:prstGeom prst="rect">
            <a:avLst/>
          </a:prstGeom>
          <a:solidFill>
            <a:srgbClr val="F9DCA8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 rot="1812022">
            <a:off x="11421112" y="9906198"/>
            <a:ext cx="917835" cy="389273"/>
            <a:chOff x="0" y="0"/>
            <a:chExt cx="2527300" cy="107188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27300" cy="1071880"/>
            </a:xfrm>
            <a:custGeom>
              <a:avLst/>
              <a:gdLst/>
              <a:ahLst/>
              <a:cxnLst/>
              <a:rect l="l" t="t" r="r" b="b"/>
              <a:pathLst>
                <a:path w="2527300" h="1071880">
                  <a:moveTo>
                    <a:pt x="260350" y="1071880"/>
                  </a:moveTo>
                  <a:lnTo>
                    <a:pt x="0" y="914400"/>
                  </a:lnTo>
                  <a:lnTo>
                    <a:pt x="524510" y="48260"/>
                  </a:lnTo>
                  <a:lnTo>
                    <a:pt x="941070" y="516890"/>
                  </a:lnTo>
                  <a:lnTo>
                    <a:pt x="1245870" y="0"/>
                  </a:lnTo>
                  <a:lnTo>
                    <a:pt x="1604010" y="500380"/>
                  </a:lnTo>
                  <a:lnTo>
                    <a:pt x="1941830" y="15240"/>
                  </a:lnTo>
                  <a:lnTo>
                    <a:pt x="2527300" y="787400"/>
                  </a:lnTo>
                  <a:lnTo>
                    <a:pt x="2284730" y="971550"/>
                  </a:lnTo>
                  <a:lnTo>
                    <a:pt x="1951990" y="533400"/>
                  </a:lnTo>
                  <a:lnTo>
                    <a:pt x="1607820" y="1028700"/>
                  </a:lnTo>
                  <a:lnTo>
                    <a:pt x="1271270" y="557530"/>
                  </a:lnTo>
                  <a:lnTo>
                    <a:pt x="990600" y="1031240"/>
                  </a:lnTo>
                  <a:lnTo>
                    <a:pt x="571500" y="56007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t="13550" b="13550"/>
          <a:stretch>
            <a:fillRect/>
          </a:stretch>
        </p:blipFill>
        <p:spPr>
          <a:xfrm>
            <a:off x="0" y="7557853"/>
            <a:ext cx="7030411" cy="272914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00142" y="1331774"/>
            <a:ext cx="7405833" cy="2814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80"/>
              </a:lnSpc>
            </a:pPr>
            <a:r>
              <a:rPr lang="en-US" sz="5600">
                <a:solidFill>
                  <a:srgbClr val="5F7783"/>
                </a:solidFill>
                <a:latin typeface="Telegraf"/>
              </a:rPr>
              <a:t>Política de participación de los padres y la familia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030411" y="1211210"/>
            <a:ext cx="11257589" cy="7776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9"/>
              </a:lnSpc>
              <a:spcBef>
                <a:spcPct val="0"/>
              </a:spcBef>
            </a:pPr>
            <a:r>
              <a:rPr lang="en-US" sz="2399" u="none" spc="240">
                <a:solidFill>
                  <a:srgbClr val="000000"/>
                </a:solidFill>
                <a:latin typeface="Telegraf"/>
              </a:rPr>
              <a:t>LA POLÍTICA DE PARTICIPACIÓN DE PADRES Y FAMILIAS ABORDA CÓMO LA ESCUELA IMPLEMENTARÁ EL PROGRAMA DE PARTICIPACIÓN DE PADRES Y FAMILIAS QUE INCLUYE:</a:t>
            </a:r>
          </a:p>
          <a:p>
            <a:pPr algn="ctr">
              <a:lnSpc>
                <a:spcPts val="3599"/>
              </a:lnSpc>
              <a:spcBef>
                <a:spcPct val="0"/>
              </a:spcBef>
            </a:pPr>
            <a:endParaRPr lang="en-US" sz="2399" u="none" spc="240">
              <a:solidFill>
                <a:srgbClr val="000000"/>
              </a:solidFill>
              <a:latin typeface="Telegraf"/>
            </a:endParaRPr>
          </a:p>
          <a:p>
            <a:pPr marL="518160" lvl="1" indent="-259080" algn="ctr">
              <a:lnSpc>
                <a:spcPts val="3599"/>
              </a:lnSpc>
              <a:spcBef>
                <a:spcPct val="0"/>
              </a:spcBef>
              <a:buFont typeface="Arial"/>
              <a:buChar char="•"/>
            </a:pPr>
            <a:r>
              <a:rPr lang="en-US" sz="2399" spc="240">
                <a:solidFill>
                  <a:srgbClr val="000000"/>
                </a:solidFill>
                <a:latin typeface="Telegraf"/>
              </a:rPr>
              <a:t>PRO</a:t>
            </a:r>
            <a:r>
              <a:rPr lang="en-US" sz="2399" u="none" spc="240">
                <a:solidFill>
                  <a:srgbClr val="000000"/>
                </a:solidFill>
                <a:latin typeface="Telegraf"/>
              </a:rPr>
              <a:t>PORC</a:t>
            </a:r>
            <a:r>
              <a:rPr lang="en-US" sz="2399" spc="240">
                <a:solidFill>
                  <a:srgbClr val="000000"/>
                </a:solidFill>
                <a:latin typeface="Telegraf"/>
              </a:rPr>
              <a:t>I</a:t>
            </a:r>
            <a:r>
              <a:rPr lang="en-US" sz="2399" u="none" spc="240">
                <a:solidFill>
                  <a:srgbClr val="000000"/>
                </a:solidFill>
                <a:latin typeface="Telegraf"/>
              </a:rPr>
              <a:t>O</a:t>
            </a:r>
            <a:r>
              <a:rPr lang="en-US" sz="2399" spc="240">
                <a:solidFill>
                  <a:srgbClr val="000000"/>
                </a:solidFill>
                <a:latin typeface="Telegraf"/>
              </a:rPr>
              <a:t>N</a:t>
            </a:r>
            <a:r>
              <a:rPr lang="en-US" sz="2399" u="none" spc="240">
                <a:solidFill>
                  <a:srgbClr val="000000"/>
                </a:solidFill>
                <a:latin typeface="Telegraf"/>
              </a:rPr>
              <a:t>AR</a:t>
            </a:r>
            <a:r>
              <a:rPr lang="en-US" sz="2399" spc="240">
                <a:solidFill>
                  <a:srgbClr val="000000"/>
                </a:solidFill>
                <a:latin typeface="Telegraf"/>
              </a:rPr>
              <a:t> INFORMA</a:t>
            </a:r>
            <a:r>
              <a:rPr lang="en-US" sz="2399" u="none" spc="240">
                <a:solidFill>
                  <a:srgbClr val="000000"/>
                </a:solidFill>
                <a:latin typeface="Telegraf"/>
              </a:rPr>
              <a:t>C</a:t>
            </a:r>
            <a:r>
              <a:rPr lang="en-US" sz="2399" spc="240">
                <a:solidFill>
                  <a:srgbClr val="000000"/>
                </a:solidFill>
                <a:latin typeface="Telegraf"/>
              </a:rPr>
              <a:t>I</a:t>
            </a:r>
            <a:r>
              <a:rPr lang="en-US" sz="2399" u="none" spc="240">
                <a:solidFill>
                  <a:srgbClr val="000000"/>
                </a:solidFill>
                <a:latin typeface="Telegraf"/>
              </a:rPr>
              <a:t>Ó</a:t>
            </a:r>
            <a:r>
              <a:rPr lang="en-US" sz="2399" spc="240">
                <a:solidFill>
                  <a:srgbClr val="000000"/>
                </a:solidFill>
                <a:latin typeface="Telegraf"/>
              </a:rPr>
              <a:t>N P</a:t>
            </a:r>
            <a:r>
              <a:rPr lang="en-US" sz="2399" u="none" spc="240">
                <a:solidFill>
                  <a:srgbClr val="000000"/>
                </a:solidFill>
                <a:latin typeface="Telegraf"/>
              </a:rPr>
              <a:t>E</a:t>
            </a:r>
            <a:r>
              <a:rPr lang="en-US" sz="2399" spc="240">
                <a:solidFill>
                  <a:srgbClr val="000000"/>
                </a:solidFill>
                <a:latin typeface="Telegraf"/>
              </a:rPr>
              <a:t>R</a:t>
            </a:r>
            <a:r>
              <a:rPr lang="en-US" sz="2399" u="none" spc="240">
                <a:solidFill>
                  <a:srgbClr val="000000"/>
                </a:solidFill>
                <a:latin typeface="Telegraf"/>
              </a:rPr>
              <a:t>TIN</a:t>
            </a:r>
            <a:r>
              <a:rPr lang="en-US" sz="2399" spc="240">
                <a:solidFill>
                  <a:srgbClr val="000000"/>
                </a:solidFill>
                <a:latin typeface="Telegraf"/>
              </a:rPr>
              <a:t>ENT</a:t>
            </a:r>
            <a:r>
              <a:rPr lang="en-US" sz="2399" u="none" spc="240">
                <a:solidFill>
                  <a:srgbClr val="000000"/>
                </a:solidFill>
                <a:latin typeface="Telegraf"/>
              </a:rPr>
              <a:t>E </a:t>
            </a:r>
            <a:r>
              <a:rPr lang="en-US" sz="2399" spc="240">
                <a:solidFill>
                  <a:srgbClr val="000000"/>
                </a:solidFill>
                <a:latin typeface="Telegraf"/>
              </a:rPr>
              <a:t>S</a:t>
            </a:r>
            <a:r>
              <a:rPr lang="en-US" sz="2399" u="none" spc="240">
                <a:solidFill>
                  <a:srgbClr val="000000"/>
                </a:solidFill>
                <a:latin typeface="Telegraf"/>
              </a:rPr>
              <a:t>OBRE</a:t>
            </a:r>
            <a:r>
              <a:rPr lang="en-US" sz="2399" spc="240">
                <a:solidFill>
                  <a:srgbClr val="000000"/>
                </a:solidFill>
                <a:latin typeface="Telegraf"/>
              </a:rPr>
              <a:t> </a:t>
            </a:r>
            <a:r>
              <a:rPr lang="en-US" sz="2399" u="none" spc="240">
                <a:solidFill>
                  <a:srgbClr val="000000"/>
                </a:solidFill>
                <a:latin typeface="Telegraf"/>
              </a:rPr>
              <a:t>L</a:t>
            </a:r>
            <a:r>
              <a:rPr lang="en-US" sz="2399" spc="240">
                <a:solidFill>
                  <a:srgbClr val="000000"/>
                </a:solidFill>
                <a:latin typeface="Telegraf"/>
              </a:rPr>
              <a:t>A</a:t>
            </a:r>
            <a:r>
              <a:rPr lang="en-US" sz="2399" u="none" spc="240">
                <a:solidFill>
                  <a:srgbClr val="000000"/>
                </a:solidFill>
                <a:latin typeface="Telegraf"/>
              </a:rPr>
              <a:t>S</a:t>
            </a:r>
            <a:r>
              <a:rPr lang="en-US" sz="2399" spc="240">
                <a:solidFill>
                  <a:srgbClr val="000000"/>
                </a:solidFill>
                <a:latin typeface="Telegraf"/>
              </a:rPr>
              <a:t> A</a:t>
            </a:r>
            <a:r>
              <a:rPr lang="en-US" sz="2399" u="none" spc="240">
                <a:solidFill>
                  <a:srgbClr val="000000"/>
                </a:solidFill>
                <a:latin typeface="Telegraf"/>
              </a:rPr>
              <a:t>CT</a:t>
            </a:r>
            <a:r>
              <a:rPr lang="en-US" sz="2399" spc="240">
                <a:solidFill>
                  <a:srgbClr val="000000"/>
                </a:solidFill>
                <a:latin typeface="Telegraf"/>
              </a:rPr>
              <a:t>I</a:t>
            </a:r>
            <a:r>
              <a:rPr lang="en-US" sz="2399" u="none" spc="240">
                <a:solidFill>
                  <a:srgbClr val="000000"/>
                </a:solidFill>
                <a:latin typeface="Telegraf"/>
              </a:rPr>
              <a:t>VID</a:t>
            </a:r>
            <a:r>
              <a:rPr lang="en-US" sz="2399" spc="240">
                <a:solidFill>
                  <a:srgbClr val="000000"/>
                </a:solidFill>
                <a:latin typeface="Telegraf"/>
              </a:rPr>
              <a:t>A</a:t>
            </a:r>
            <a:r>
              <a:rPr lang="en-US" sz="2399" u="none" spc="240">
                <a:solidFill>
                  <a:srgbClr val="000000"/>
                </a:solidFill>
                <a:latin typeface="Telegraf"/>
              </a:rPr>
              <a:t>D</a:t>
            </a:r>
            <a:r>
              <a:rPr lang="en-US" sz="2399" spc="240">
                <a:solidFill>
                  <a:srgbClr val="000000"/>
                </a:solidFill>
                <a:latin typeface="Telegraf"/>
              </a:rPr>
              <a:t>E</a:t>
            </a:r>
            <a:r>
              <a:rPr lang="en-US" sz="2399" u="none" spc="240">
                <a:solidFill>
                  <a:srgbClr val="000000"/>
                </a:solidFill>
                <a:latin typeface="Telegraf"/>
              </a:rPr>
              <a:t>S D</a:t>
            </a:r>
            <a:r>
              <a:rPr lang="en-US" sz="2399" spc="240">
                <a:solidFill>
                  <a:srgbClr val="000000"/>
                </a:solidFill>
                <a:latin typeface="Telegraf"/>
              </a:rPr>
              <a:t>E </a:t>
            </a:r>
            <a:r>
              <a:rPr lang="en-US" sz="2399" u="none" spc="240">
                <a:solidFill>
                  <a:srgbClr val="000000"/>
                </a:solidFill>
                <a:latin typeface="Telegraf"/>
              </a:rPr>
              <a:t>P</a:t>
            </a:r>
            <a:r>
              <a:rPr lang="en-US" sz="2399" spc="240">
                <a:solidFill>
                  <a:srgbClr val="000000"/>
                </a:solidFill>
                <a:latin typeface="Telegraf"/>
              </a:rPr>
              <a:t>A</a:t>
            </a:r>
            <a:r>
              <a:rPr lang="en-US" sz="2399" u="none" spc="240">
                <a:solidFill>
                  <a:srgbClr val="000000"/>
                </a:solidFill>
                <a:latin typeface="Telegraf"/>
              </a:rPr>
              <a:t>R</a:t>
            </a:r>
            <a:r>
              <a:rPr lang="en-US" sz="2399" spc="240">
                <a:solidFill>
                  <a:srgbClr val="000000"/>
                </a:solidFill>
                <a:latin typeface="Telegraf"/>
              </a:rPr>
              <a:t>TI</a:t>
            </a:r>
            <a:r>
              <a:rPr lang="en-US" sz="2399" u="none" spc="240">
                <a:solidFill>
                  <a:srgbClr val="000000"/>
                </a:solidFill>
                <a:latin typeface="Telegraf"/>
              </a:rPr>
              <a:t>C</a:t>
            </a:r>
            <a:r>
              <a:rPr lang="en-US" sz="2399" spc="240">
                <a:solidFill>
                  <a:srgbClr val="000000"/>
                </a:solidFill>
                <a:latin typeface="Telegraf"/>
              </a:rPr>
              <a:t>I</a:t>
            </a:r>
            <a:r>
              <a:rPr lang="en-US" sz="2399" u="none" spc="240">
                <a:solidFill>
                  <a:srgbClr val="000000"/>
                </a:solidFill>
                <a:latin typeface="Telegraf"/>
              </a:rPr>
              <a:t>PAC</a:t>
            </a:r>
            <a:r>
              <a:rPr lang="en-US" sz="2399" spc="240">
                <a:solidFill>
                  <a:srgbClr val="000000"/>
                </a:solidFill>
                <a:latin typeface="Telegraf"/>
              </a:rPr>
              <a:t>I</a:t>
            </a:r>
            <a:r>
              <a:rPr lang="en-US" sz="2399" u="none" spc="240">
                <a:solidFill>
                  <a:srgbClr val="000000"/>
                </a:solidFill>
                <a:latin typeface="Telegraf"/>
              </a:rPr>
              <a:t>ÓN D</a:t>
            </a:r>
            <a:r>
              <a:rPr lang="en-US" sz="2399" spc="240">
                <a:solidFill>
                  <a:srgbClr val="000000"/>
                </a:solidFill>
                <a:latin typeface="Telegraf"/>
              </a:rPr>
              <a:t>E</a:t>
            </a:r>
            <a:r>
              <a:rPr lang="en-US" sz="2399" u="none" spc="240">
                <a:solidFill>
                  <a:srgbClr val="000000"/>
                </a:solidFill>
                <a:latin typeface="Telegraf"/>
              </a:rPr>
              <a:t> LA FAMILIA</a:t>
            </a:r>
          </a:p>
          <a:p>
            <a:pPr algn="ctr">
              <a:lnSpc>
                <a:spcPts val="3599"/>
              </a:lnSpc>
              <a:spcBef>
                <a:spcPct val="0"/>
              </a:spcBef>
            </a:pPr>
            <a:endParaRPr lang="en-US" sz="2399" u="none" spc="240">
              <a:solidFill>
                <a:srgbClr val="000000"/>
              </a:solidFill>
              <a:latin typeface="Telegraf"/>
            </a:endParaRPr>
          </a:p>
          <a:p>
            <a:pPr marL="518160" lvl="1" indent="-259080" algn="ctr">
              <a:lnSpc>
                <a:spcPts val="3599"/>
              </a:lnSpc>
              <a:spcBef>
                <a:spcPct val="0"/>
              </a:spcBef>
              <a:buFont typeface="Arial"/>
              <a:buChar char="•"/>
            </a:pPr>
            <a:r>
              <a:rPr lang="en-US" sz="2399" spc="240">
                <a:solidFill>
                  <a:srgbClr val="000000"/>
                </a:solidFill>
                <a:latin typeface="Telegraf"/>
              </a:rPr>
              <a:t>PRO</a:t>
            </a:r>
            <a:r>
              <a:rPr lang="en-US" sz="2399" u="none" spc="240">
                <a:solidFill>
                  <a:srgbClr val="000000"/>
                </a:solidFill>
                <a:latin typeface="Telegraf"/>
              </a:rPr>
              <a:t>PORC</a:t>
            </a:r>
            <a:r>
              <a:rPr lang="en-US" sz="2399" spc="240">
                <a:solidFill>
                  <a:srgbClr val="000000"/>
                </a:solidFill>
                <a:latin typeface="Telegraf"/>
              </a:rPr>
              <a:t>I</a:t>
            </a:r>
            <a:r>
              <a:rPr lang="en-US" sz="2399" u="none" spc="240">
                <a:solidFill>
                  <a:srgbClr val="000000"/>
                </a:solidFill>
                <a:latin typeface="Telegraf"/>
              </a:rPr>
              <a:t>O</a:t>
            </a:r>
            <a:r>
              <a:rPr lang="en-US" sz="2399" spc="240">
                <a:solidFill>
                  <a:srgbClr val="000000"/>
                </a:solidFill>
                <a:latin typeface="Telegraf"/>
              </a:rPr>
              <a:t>N</a:t>
            </a:r>
            <a:r>
              <a:rPr lang="en-US" sz="2399" u="none" spc="240">
                <a:solidFill>
                  <a:srgbClr val="000000"/>
                </a:solidFill>
                <a:latin typeface="Telegraf"/>
              </a:rPr>
              <a:t>AR</a:t>
            </a:r>
            <a:r>
              <a:rPr lang="en-US" sz="2399" spc="240">
                <a:solidFill>
                  <a:srgbClr val="000000"/>
                </a:solidFill>
                <a:latin typeface="Telegraf"/>
              </a:rPr>
              <a:t> INFORMA</a:t>
            </a:r>
            <a:r>
              <a:rPr lang="en-US" sz="2399" u="none" spc="240">
                <a:solidFill>
                  <a:srgbClr val="000000"/>
                </a:solidFill>
                <a:latin typeface="Telegraf"/>
              </a:rPr>
              <a:t>C</a:t>
            </a:r>
            <a:r>
              <a:rPr lang="en-US" sz="2399" spc="240">
                <a:solidFill>
                  <a:srgbClr val="000000"/>
                </a:solidFill>
                <a:latin typeface="Telegraf"/>
              </a:rPr>
              <a:t>I</a:t>
            </a:r>
            <a:r>
              <a:rPr lang="en-US" sz="2399" u="none" spc="240">
                <a:solidFill>
                  <a:srgbClr val="000000"/>
                </a:solidFill>
                <a:latin typeface="Telegraf"/>
              </a:rPr>
              <a:t>Ó</a:t>
            </a:r>
            <a:r>
              <a:rPr lang="en-US" sz="2399" spc="240">
                <a:solidFill>
                  <a:srgbClr val="000000"/>
                </a:solidFill>
                <a:latin typeface="Telegraf"/>
              </a:rPr>
              <a:t>N </a:t>
            </a:r>
            <a:r>
              <a:rPr lang="en-US" sz="2399" u="none" spc="240">
                <a:solidFill>
                  <a:srgbClr val="000000"/>
                </a:solidFill>
                <a:latin typeface="Telegraf"/>
              </a:rPr>
              <a:t>A L</a:t>
            </a:r>
            <a:r>
              <a:rPr lang="en-US" sz="2399" spc="240">
                <a:solidFill>
                  <a:srgbClr val="000000"/>
                </a:solidFill>
                <a:latin typeface="Telegraf"/>
              </a:rPr>
              <a:t>O</a:t>
            </a:r>
            <a:r>
              <a:rPr lang="en-US" sz="2399" u="none" spc="240">
                <a:solidFill>
                  <a:srgbClr val="000000"/>
                </a:solidFill>
                <a:latin typeface="Telegraf"/>
              </a:rPr>
              <a:t>S</a:t>
            </a:r>
            <a:r>
              <a:rPr lang="en-US" sz="2399" spc="240">
                <a:solidFill>
                  <a:srgbClr val="000000"/>
                </a:solidFill>
                <a:latin typeface="Telegraf"/>
              </a:rPr>
              <a:t> PA</a:t>
            </a:r>
            <a:r>
              <a:rPr lang="en-US" sz="2399" u="none" spc="240">
                <a:solidFill>
                  <a:srgbClr val="000000"/>
                </a:solidFill>
                <a:latin typeface="Telegraf"/>
              </a:rPr>
              <a:t>D</a:t>
            </a:r>
            <a:r>
              <a:rPr lang="en-US" sz="2399" spc="240">
                <a:solidFill>
                  <a:srgbClr val="000000"/>
                </a:solidFill>
                <a:latin typeface="Telegraf"/>
              </a:rPr>
              <a:t>RES </a:t>
            </a:r>
            <a:r>
              <a:rPr lang="en-US" sz="2399" u="none" spc="240">
                <a:solidFill>
                  <a:srgbClr val="000000"/>
                </a:solidFill>
                <a:latin typeface="Telegraf"/>
              </a:rPr>
              <a:t>SO</a:t>
            </a:r>
            <a:r>
              <a:rPr lang="en-US" sz="2399" spc="240">
                <a:solidFill>
                  <a:srgbClr val="000000"/>
                </a:solidFill>
                <a:latin typeface="Telegraf"/>
              </a:rPr>
              <a:t>B</a:t>
            </a:r>
            <a:r>
              <a:rPr lang="en-US" sz="2399" u="none" spc="240">
                <a:solidFill>
                  <a:srgbClr val="000000"/>
                </a:solidFill>
                <a:latin typeface="Telegraf"/>
              </a:rPr>
              <a:t>RE EL</a:t>
            </a:r>
            <a:r>
              <a:rPr lang="en-US" sz="2399" spc="240">
                <a:solidFill>
                  <a:srgbClr val="000000"/>
                </a:solidFill>
                <a:latin typeface="Telegraf"/>
              </a:rPr>
              <a:t> CURR</a:t>
            </a:r>
            <a:r>
              <a:rPr lang="en-US" sz="2399" u="none" spc="240">
                <a:solidFill>
                  <a:srgbClr val="000000"/>
                </a:solidFill>
                <a:latin typeface="Telegraf"/>
              </a:rPr>
              <a:t>Í</a:t>
            </a:r>
            <a:r>
              <a:rPr lang="en-US" sz="2399" spc="240">
                <a:solidFill>
                  <a:srgbClr val="000000"/>
                </a:solidFill>
                <a:latin typeface="Telegraf"/>
              </a:rPr>
              <a:t>CUL</a:t>
            </a:r>
            <a:r>
              <a:rPr lang="en-US" sz="2399" u="none" spc="240">
                <a:solidFill>
                  <a:srgbClr val="000000"/>
                </a:solidFill>
                <a:latin typeface="Telegraf"/>
              </a:rPr>
              <a:t>O</a:t>
            </a:r>
            <a:r>
              <a:rPr lang="en-US" sz="2399" spc="240">
                <a:solidFill>
                  <a:srgbClr val="000000"/>
                </a:solidFill>
                <a:latin typeface="Telegraf"/>
              </a:rPr>
              <a:t> </a:t>
            </a:r>
            <a:r>
              <a:rPr lang="en-US" sz="2399" u="none" spc="240">
                <a:solidFill>
                  <a:srgbClr val="000000"/>
                </a:solidFill>
                <a:latin typeface="Telegraf"/>
              </a:rPr>
              <a:t>Y</a:t>
            </a:r>
            <a:r>
              <a:rPr lang="en-US" sz="2399" spc="240">
                <a:solidFill>
                  <a:srgbClr val="000000"/>
                </a:solidFill>
                <a:latin typeface="Telegraf"/>
              </a:rPr>
              <a:t> </a:t>
            </a:r>
            <a:r>
              <a:rPr lang="en-US" sz="2399" u="none" spc="240">
                <a:solidFill>
                  <a:srgbClr val="000000"/>
                </a:solidFill>
                <a:latin typeface="Telegraf"/>
              </a:rPr>
              <a:t>L</a:t>
            </a:r>
            <a:r>
              <a:rPr lang="en-US" sz="2399" spc="240">
                <a:solidFill>
                  <a:srgbClr val="000000"/>
                </a:solidFill>
                <a:latin typeface="Telegraf"/>
              </a:rPr>
              <a:t>A</a:t>
            </a:r>
            <a:r>
              <a:rPr lang="en-US" sz="2399" u="none" spc="240">
                <a:solidFill>
                  <a:srgbClr val="000000"/>
                </a:solidFill>
                <a:latin typeface="Telegraf"/>
              </a:rPr>
              <a:t> </a:t>
            </a:r>
            <a:r>
              <a:rPr lang="en-US" sz="2399" spc="240">
                <a:solidFill>
                  <a:srgbClr val="000000"/>
                </a:solidFill>
                <a:latin typeface="Telegraf"/>
              </a:rPr>
              <a:t>E</a:t>
            </a:r>
            <a:r>
              <a:rPr lang="en-US" sz="2399" u="none" spc="240">
                <a:solidFill>
                  <a:srgbClr val="000000"/>
                </a:solidFill>
                <a:latin typeface="Telegraf"/>
              </a:rPr>
              <a:t>VALUACIÓ</a:t>
            </a:r>
            <a:r>
              <a:rPr lang="en-US" sz="2399" spc="240">
                <a:solidFill>
                  <a:srgbClr val="000000"/>
                </a:solidFill>
                <a:latin typeface="Telegraf"/>
              </a:rPr>
              <a:t>N</a:t>
            </a:r>
          </a:p>
          <a:p>
            <a:pPr algn="ctr">
              <a:lnSpc>
                <a:spcPts val="3599"/>
              </a:lnSpc>
              <a:spcBef>
                <a:spcPct val="0"/>
              </a:spcBef>
            </a:pPr>
            <a:endParaRPr lang="en-US" sz="2399" spc="240">
              <a:solidFill>
                <a:srgbClr val="000000"/>
              </a:solidFill>
              <a:latin typeface="Telegraf"/>
            </a:endParaRPr>
          </a:p>
          <a:p>
            <a:pPr marL="518160" lvl="1" indent="-259080" algn="ctr">
              <a:lnSpc>
                <a:spcPts val="3599"/>
              </a:lnSpc>
              <a:spcBef>
                <a:spcPct val="0"/>
              </a:spcBef>
              <a:buFont typeface="Arial"/>
              <a:buChar char="•"/>
            </a:pPr>
            <a:r>
              <a:rPr lang="en-US" sz="2399" u="none" spc="240">
                <a:solidFill>
                  <a:srgbClr val="000000"/>
                </a:solidFill>
                <a:latin typeface="Telegraf"/>
              </a:rPr>
              <a:t>SI</a:t>
            </a:r>
            <a:r>
              <a:rPr lang="en-US" sz="2399" spc="240">
                <a:solidFill>
                  <a:srgbClr val="000000"/>
                </a:solidFill>
                <a:latin typeface="Telegraf"/>
              </a:rPr>
              <a:t> </a:t>
            </a:r>
            <a:r>
              <a:rPr lang="en-US" sz="2399" u="none" spc="240">
                <a:solidFill>
                  <a:srgbClr val="000000"/>
                </a:solidFill>
                <a:latin typeface="Telegraf"/>
              </a:rPr>
              <a:t>S</a:t>
            </a:r>
            <a:r>
              <a:rPr lang="en-US" sz="2399" spc="240">
                <a:solidFill>
                  <a:srgbClr val="000000"/>
                </a:solidFill>
                <a:latin typeface="Telegraf"/>
              </a:rPr>
              <a:t>E</a:t>
            </a:r>
            <a:r>
              <a:rPr lang="en-US" sz="2399" u="none" spc="240">
                <a:solidFill>
                  <a:srgbClr val="000000"/>
                </a:solidFill>
                <a:latin typeface="Telegraf"/>
              </a:rPr>
              <a:t> </a:t>
            </a:r>
            <a:r>
              <a:rPr lang="en-US" sz="2399" spc="240">
                <a:solidFill>
                  <a:srgbClr val="000000"/>
                </a:solidFill>
                <a:latin typeface="Telegraf"/>
              </a:rPr>
              <a:t>S</a:t>
            </a:r>
            <a:r>
              <a:rPr lang="en-US" sz="2399" u="none" spc="240">
                <a:solidFill>
                  <a:srgbClr val="000000"/>
                </a:solidFill>
                <a:latin typeface="Telegraf"/>
              </a:rPr>
              <a:t>OLICI</a:t>
            </a:r>
            <a:r>
              <a:rPr lang="en-US" sz="2399" spc="240">
                <a:solidFill>
                  <a:srgbClr val="000000"/>
                </a:solidFill>
                <a:latin typeface="Telegraf"/>
              </a:rPr>
              <a:t>T</a:t>
            </a:r>
            <a:r>
              <a:rPr lang="en-US" sz="2399" u="none" spc="240">
                <a:solidFill>
                  <a:srgbClr val="000000"/>
                </a:solidFill>
                <a:latin typeface="Telegraf"/>
              </a:rPr>
              <a:t>A</a:t>
            </a:r>
            <a:r>
              <a:rPr lang="en-US" sz="2399" spc="240">
                <a:solidFill>
                  <a:srgbClr val="000000"/>
                </a:solidFill>
                <a:latin typeface="Telegraf"/>
              </a:rPr>
              <a:t>, PRO</a:t>
            </a:r>
            <a:r>
              <a:rPr lang="en-US" sz="2399" u="none" spc="240">
                <a:solidFill>
                  <a:srgbClr val="000000"/>
                </a:solidFill>
                <a:latin typeface="Telegraf"/>
              </a:rPr>
              <a:t>PORC</a:t>
            </a:r>
            <a:r>
              <a:rPr lang="en-US" sz="2399" spc="240">
                <a:solidFill>
                  <a:srgbClr val="000000"/>
                </a:solidFill>
                <a:latin typeface="Telegraf"/>
              </a:rPr>
              <a:t>I</a:t>
            </a:r>
            <a:r>
              <a:rPr lang="en-US" sz="2399" u="none" spc="240">
                <a:solidFill>
                  <a:srgbClr val="000000"/>
                </a:solidFill>
                <a:latin typeface="Telegraf"/>
              </a:rPr>
              <a:t>ONAR REUN</a:t>
            </a:r>
            <a:r>
              <a:rPr lang="en-US" sz="2399" spc="240">
                <a:solidFill>
                  <a:srgbClr val="000000"/>
                </a:solidFill>
                <a:latin typeface="Telegraf"/>
              </a:rPr>
              <a:t>I</a:t>
            </a:r>
            <a:r>
              <a:rPr lang="en-US" sz="2399" u="none" spc="240">
                <a:solidFill>
                  <a:srgbClr val="000000"/>
                </a:solidFill>
                <a:latin typeface="Telegraf"/>
              </a:rPr>
              <a:t>O</a:t>
            </a:r>
            <a:r>
              <a:rPr lang="en-US" sz="2399" spc="240">
                <a:solidFill>
                  <a:srgbClr val="000000"/>
                </a:solidFill>
                <a:latin typeface="Telegraf"/>
              </a:rPr>
              <a:t>N</a:t>
            </a:r>
            <a:r>
              <a:rPr lang="en-US" sz="2399" u="none" spc="240">
                <a:solidFill>
                  <a:srgbClr val="000000"/>
                </a:solidFill>
                <a:latin typeface="Telegraf"/>
              </a:rPr>
              <a:t>ES</a:t>
            </a:r>
            <a:r>
              <a:rPr lang="en-US" sz="2399" spc="240">
                <a:solidFill>
                  <a:srgbClr val="000000"/>
                </a:solidFill>
                <a:latin typeface="Telegraf"/>
              </a:rPr>
              <a:t> ADI</a:t>
            </a:r>
            <a:r>
              <a:rPr lang="en-US" sz="2399" u="none" spc="240">
                <a:solidFill>
                  <a:srgbClr val="000000"/>
                </a:solidFill>
                <a:latin typeface="Telegraf"/>
              </a:rPr>
              <a:t>C</a:t>
            </a:r>
            <a:r>
              <a:rPr lang="en-US" sz="2399" spc="240">
                <a:solidFill>
                  <a:srgbClr val="000000"/>
                </a:solidFill>
                <a:latin typeface="Telegraf"/>
              </a:rPr>
              <a:t>IONAL</a:t>
            </a:r>
            <a:r>
              <a:rPr lang="en-US" sz="2399" u="none" spc="240">
                <a:solidFill>
                  <a:srgbClr val="000000"/>
                </a:solidFill>
                <a:latin typeface="Telegraf"/>
              </a:rPr>
              <a:t>ES</a:t>
            </a:r>
            <a:r>
              <a:rPr lang="en-US" sz="2399" spc="240">
                <a:solidFill>
                  <a:srgbClr val="000000"/>
                </a:solidFill>
                <a:latin typeface="Telegraf"/>
              </a:rPr>
              <a:t> </a:t>
            </a:r>
            <a:r>
              <a:rPr lang="en-US" sz="2399" u="none" spc="240">
                <a:solidFill>
                  <a:srgbClr val="000000"/>
                </a:solidFill>
                <a:latin typeface="Telegraf"/>
              </a:rPr>
              <a:t>CO</a:t>
            </a:r>
            <a:r>
              <a:rPr lang="en-US" sz="2399" spc="240">
                <a:solidFill>
                  <a:srgbClr val="000000"/>
                </a:solidFill>
                <a:latin typeface="Telegraf"/>
              </a:rPr>
              <a:t>N</a:t>
            </a:r>
            <a:r>
              <a:rPr lang="en-US" sz="2399" u="none" spc="240">
                <a:solidFill>
                  <a:srgbClr val="000000"/>
                </a:solidFill>
                <a:latin typeface="Telegraf"/>
              </a:rPr>
              <a:t> LO</a:t>
            </a:r>
            <a:r>
              <a:rPr lang="en-US" sz="2399" spc="240">
                <a:solidFill>
                  <a:srgbClr val="000000"/>
                </a:solidFill>
                <a:latin typeface="Telegraf"/>
              </a:rPr>
              <a:t>S PA</a:t>
            </a:r>
            <a:r>
              <a:rPr lang="en-US" sz="2399" u="none" spc="240">
                <a:solidFill>
                  <a:srgbClr val="000000"/>
                </a:solidFill>
                <a:latin typeface="Telegraf"/>
              </a:rPr>
              <a:t>D</a:t>
            </a:r>
            <a:r>
              <a:rPr lang="en-US" sz="2399" spc="240">
                <a:solidFill>
                  <a:srgbClr val="000000"/>
                </a:solidFill>
                <a:latin typeface="Telegraf"/>
              </a:rPr>
              <a:t>RES </a:t>
            </a:r>
            <a:r>
              <a:rPr lang="en-US" sz="2399" u="none" spc="240">
                <a:solidFill>
                  <a:srgbClr val="000000"/>
                </a:solidFill>
                <a:latin typeface="Telegraf"/>
              </a:rPr>
              <a:t>PARA</a:t>
            </a:r>
            <a:r>
              <a:rPr lang="en-US" sz="2399" spc="240">
                <a:solidFill>
                  <a:srgbClr val="000000"/>
                </a:solidFill>
                <a:latin typeface="Telegraf"/>
              </a:rPr>
              <a:t> DISCU</a:t>
            </a:r>
            <a:r>
              <a:rPr lang="en-US" sz="2399" u="none" spc="240">
                <a:solidFill>
                  <a:srgbClr val="000000"/>
                </a:solidFill>
                <a:latin typeface="Telegraf"/>
              </a:rPr>
              <a:t>TIR LA</a:t>
            </a:r>
            <a:r>
              <a:rPr lang="en-US" sz="2399" spc="240">
                <a:solidFill>
                  <a:srgbClr val="000000"/>
                </a:solidFill>
                <a:latin typeface="Telegraf"/>
              </a:rPr>
              <a:t>S DECISION</a:t>
            </a:r>
            <a:r>
              <a:rPr lang="en-US" sz="2399" u="none" spc="240">
                <a:solidFill>
                  <a:srgbClr val="000000"/>
                </a:solidFill>
                <a:latin typeface="Telegraf"/>
              </a:rPr>
              <a:t>E</a:t>
            </a:r>
            <a:r>
              <a:rPr lang="en-US" sz="2399" spc="240">
                <a:solidFill>
                  <a:srgbClr val="000000"/>
                </a:solidFill>
                <a:latin typeface="Telegraf"/>
              </a:rPr>
              <a:t>S </a:t>
            </a:r>
            <a:r>
              <a:rPr lang="en-US" sz="2399" u="none" spc="240">
                <a:solidFill>
                  <a:srgbClr val="000000"/>
                </a:solidFill>
                <a:latin typeface="Telegraf"/>
              </a:rPr>
              <a:t>PA</a:t>
            </a:r>
            <a:r>
              <a:rPr lang="en-US" sz="2399" spc="240">
                <a:solidFill>
                  <a:srgbClr val="000000"/>
                </a:solidFill>
                <a:latin typeface="Telegraf"/>
              </a:rPr>
              <a:t>R</a:t>
            </a:r>
            <a:r>
              <a:rPr lang="en-US" sz="2399" u="none" spc="240">
                <a:solidFill>
                  <a:srgbClr val="000000"/>
                </a:solidFill>
                <a:latin typeface="Telegraf"/>
              </a:rPr>
              <a:t>A</a:t>
            </a:r>
            <a:r>
              <a:rPr lang="en-US" sz="2399" spc="240">
                <a:solidFill>
                  <a:srgbClr val="000000"/>
                </a:solidFill>
                <a:latin typeface="Telegraf"/>
              </a:rPr>
              <a:t> </a:t>
            </a:r>
            <a:r>
              <a:rPr lang="en-US" sz="2399" u="none" spc="240">
                <a:solidFill>
                  <a:srgbClr val="000000"/>
                </a:solidFill>
                <a:latin typeface="Telegraf"/>
              </a:rPr>
              <a:t>LA</a:t>
            </a:r>
            <a:r>
              <a:rPr lang="en-US" sz="2399" spc="240">
                <a:solidFill>
                  <a:srgbClr val="000000"/>
                </a:solidFill>
                <a:latin typeface="Telegraf"/>
              </a:rPr>
              <a:t> EDUCA</a:t>
            </a:r>
            <a:r>
              <a:rPr lang="en-US" sz="2399" u="none" spc="240">
                <a:solidFill>
                  <a:srgbClr val="000000"/>
                </a:solidFill>
                <a:latin typeface="Telegraf"/>
              </a:rPr>
              <a:t>C</a:t>
            </a:r>
            <a:r>
              <a:rPr lang="en-US" sz="2399" spc="240">
                <a:solidFill>
                  <a:srgbClr val="000000"/>
                </a:solidFill>
                <a:latin typeface="Telegraf"/>
              </a:rPr>
              <a:t>I</a:t>
            </a:r>
            <a:r>
              <a:rPr lang="en-US" sz="2399" u="none" spc="240">
                <a:solidFill>
                  <a:srgbClr val="000000"/>
                </a:solidFill>
                <a:latin typeface="Telegraf"/>
              </a:rPr>
              <a:t>Ó</a:t>
            </a:r>
            <a:r>
              <a:rPr lang="en-US" sz="2399" spc="240">
                <a:solidFill>
                  <a:srgbClr val="000000"/>
                </a:solidFill>
                <a:latin typeface="Telegraf"/>
              </a:rPr>
              <a:t>N </a:t>
            </a:r>
            <a:r>
              <a:rPr lang="en-US" sz="2399" u="none" spc="240">
                <a:solidFill>
                  <a:srgbClr val="000000"/>
                </a:solidFill>
                <a:latin typeface="Telegraf"/>
              </a:rPr>
              <a:t>D</a:t>
            </a:r>
            <a:r>
              <a:rPr lang="en-US" sz="2399" spc="240">
                <a:solidFill>
                  <a:srgbClr val="000000"/>
                </a:solidFill>
                <a:latin typeface="Telegraf"/>
              </a:rPr>
              <a:t>E</a:t>
            </a:r>
            <a:r>
              <a:rPr lang="en-US" sz="2399" u="none" spc="240">
                <a:solidFill>
                  <a:srgbClr val="000000"/>
                </a:solidFill>
                <a:latin typeface="Telegraf"/>
              </a:rPr>
              <a:t> SU</a:t>
            </a:r>
            <a:r>
              <a:rPr lang="en-US" sz="2399" spc="240">
                <a:solidFill>
                  <a:srgbClr val="000000"/>
                </a:solidFill>
                <a:latin typeface="Telegraf"/>
              </a:rPr>
              <a:t> HI</a:t>
            </a:r>
            <a:r>
              <a:rPr lang="en-US" sz="2399" u="none" spc="240">
                <a:solidFill>
                  <a:srgbClr val="000000"/>
                </a:solidFill>
                <a:latin typeface="Telegraf"/>
              </a:rPr>
              <a:t>JO</a:t>
            </a:r>
          </a:p>
          <a:p>
            <a:pPr algn="ctr">
              <a:lnSpc>
                <a:spcPts val="3599"/>
              </a:lnSpc>
              <a:spcBef>
                <a:spcPct val="0"/>
              </a:spcBef>
            </a:pPr>
            <a:endParaRPr lang="en-US" sz="2399" u="none" spc="240">
              <a:solidFill>
                <a:srgbClr val="000000"/>
              </a:solidFill>
              <a:latin typeface="Telegraf"/>
            </a:endParaRPr>
          </a:p>
          <a:p>
            <a:pPr marL="518160" lvl="1" indent="-259080" algn="ctr">
              <a:lnSpc>
                <a:spcPts val="3599"/>
              </a:lnSpc>
              <a:spcBef>
                <a:spcPct val="0"/>
              </a:spcBef>
              <a:buFont typeface="Arial"/>
              <a:buChar char="•"/>
            </a:pPr>
            <a:r>
              <a:rPr lang="en-US" sz="2399" spc="240">
                <a:solidFill>
                  <a:srgbClr val="000000"/>
                </a:solidFill>
                <a:latin typeface="Telegraf"/>
              </a:rPr>
              <a:t>INFORM</a:t>
            </a:r>
            <a:r>
              <a:rPr lang="en-US" sz="2399" u="none" spc="240">
                <a:solidFill>
                  <a:srgbClr val="000000"/>
                </a:solidFill>
                <a:latin typeface="Telegraf"/>
              </a:rPr>
              <a:t>AR</a:t>
            </a:r>
            <a:r>
              <a:rPr lang="en-US" sz="2399" spc="240">
                <a:solidFill>
                  <a:srgbClr val="000000"/>
                </a:solidFill>
                <a:latin typeface="Telegraf"/>
              </a:rPr>
              <a:t> </a:t>
            </a:r>
            <a:r>
              <a:rPr lang="en-US" sz="2399" u="none" spc="240">
                <a:solidFill>
                  <a:srgbClr val="000000"/>
                </a:solidFill>
                <a:latin typeface="Telegraf"/>
              </a:rPr>
              <a:t>A </a:t>
            </a:r>
            <a:r>
              <a:rPr lang="en-US" sz="2399" spc="240">
                <a:solidFill>
                  <a:srgbClr val="000000"/>
                </a:solidFill>
                <a:latin typeface="Telegraf"/>
              </a:rPr>
              <a:t>L</a:t>
            </a:r>
            <a:r>
              <a:rPr lang="en-US" sz="2399" u="none" spc="240">
                <a:solidFill>
                  <a:srgbClr val="000000"/>
                </a:solidFill>
                <a:latin typeface="Telegraf"/>
              </a:rPr>
              <a:t>OS</a:t>
            </a:r>
            <a:r>
              <a:rPr lang="en-US" sz="2399" spc="240">
                <a:solidFill>
                  <a:srgbClr val="000000"/>
                </a:solidFill>
                <a:latin typeface="Telegraf"/>
              </a:rPr>
              <a:t> PA</a:t>
            </a:r>
            <a:r>
              <a:rPr lang="en-US" sz="2399" u="none" spc="240">
                <a:solidFill>
                  <a:srgbClr val="000000"/>
                </a:solidFill>
                <a:latin typeface="Telegraf"/>
              </a:rPr>
              <a:t>D</a:t>
            </a:r>
            <a:r>
              <a:rPr lang="en-US" sz="2399" spc="240">
                <a:solidFill>
                  <a:srgbClr val="000000"/>
                </a:solidFill>
                <a:latin typeface="Telegraf"/>
              </a:rPr>
              <a:t>RES </a:t>
            </a:r>
            <a:r>
              <a:rPr lang="en-US" sz="2399" u="none" spc="240">
                <a:solidFill>
                  <a:srgbClr val="000000"/>
                </a:solidFill>
                <a:latin typeface="Telegraf"/>
              </a:rPr>
              <a:t>D</a:t>
            </a:r>
            <a:r>
              <a:rPr lang="en-US" sz="2399" spc="240">
                <a:solidFill>
                  <a:srgbClr val="000000"/>
                </a:solidFill>
                <a:latin typeface="Telegraf"/>
              </a:rPr>
              <a:t>E</a:t>
            </a:r>
            <a:r>
              <a:rPr lang="en-US" sz="2399" u="none" spc="240">
                <a:solidFill>
                  <a:srgbClr val="000000"/>
                </a:solidFill>
                <a:latin typeface="Telegraf"/>
              </a:rPr>
              <a:t>L</a:t>
            </a:r>
            <a:r>
              <a:rPr lang="en-US" sz="2399" spc="240">
                <a:solidFill>
                  <a:srgbClr val="000000"/>
                </a:solidFill>
                <a:latin typeface="Telegraf"/>
              </a:rPr>
              <a:t> </a:t>
            </a:r>
            <a:r>
              <a:rPr lang="en-US" sz="2399" u="none" spc="240">
                <a:solidFill>
                  <a:srgbClr val="000000"/>
                </a:solidFill>
                <a:latin typeface="Telegraf"/>
              </a:rPr>
              <a:t>TÍ</a:t>
            </a:r>
            <a:r>
              <a:rPr lang="en-US" sz="2399" spc="240">
                <a:solidFill>
                  <a:srgbClr val="000000"/>
                </a:solidFill>
                <a:latin typeface="Telegraf"/>
              </a:rPr>
              <a:t>T</a:t>
            </a:r>
            <a:r>
              <a:rPr lang="en-US" sz="2399" u="none" spc="240">
                <a:solidFill>
                  <a:srgbClr val="000000"/>
                </a:solidFill>
                <a:latin typeface="Telegraf"/>
              </a:rPr>
              <a:t>UL</a:t>
            </a:r>
            <a:r>
              <a:rPr lang="en-US" sz="2399" spc="240">
                <a:solidFill>
                  <a:srgbClr val="000000"/>
                </a:solidFill>
                <a:latin typeface="Telegraf"/>
              </a:rPr>
              <a:t>O </a:t>
            </a:r>
            <a:r>
              <a:rPr lang="en-US" sz="2399" u="none" spc="240">
                <a:solidFill>
                  <a:srgbClr val="000000"/>
                </a:solidFill>
                <a:latin typeface="Telegraf"/>
              </a:rPr>
              <a:t>I</a:t>
            </a:r>
            <a:r>
              <a:rPr lang="en-US" sz="2399" spc="240">
                <a:solidFill>
                  <a:srgbClr val="000000"/>
                </a:solidFill>
                <a:latin typeface="Telegraf"/>
              </a:rPr>
              <a:t> D</a:t>
            </a:r>
            <a:r>
              <a:rPr lang="en-US" sz="2399" u="none" spc="240">
                <a:solidFill>
                  <a:srgbClr val="000000"/>
                </a:solidFill>
                <a:latin typeface="Telegraf"/>
              </a:rPr>
              <a:t>E</a:t>
            </a:r>
            <a:r>
              <a:rPr lang="en-US" sz="2399" spc="240">
                <a:solidFill>
                  <a:srgbClr val="000000"/>
                </a:solidFill>
                <a:latin typeface="Telegraf"/>
              </a:rPr>
              <a:t> </a:t>
            </a:r>
            <a:r>
              <a:rPr lang="en-US" sz="2399" u="none" spc="240">
                <a:solidFill>
                  <a:srgbClr val="000000"/>
                </a:solidFill>
                <a:latin typeface="Telegraf"/>
              </a:rPr>
              <a:t>SU</a:t>
            </a:r>
            <a:r>
              <a:rPr lang="en-US" sz="2399" spc="240">
                <a:solidFill>
                  <a:srgbClr val="000000"/>
                </a:solidFill>
                <a:latin typeface="Telegraf"/>
              </a:rPr>
              <a:t> DE</a:t>
            </a:r>
            <a:r>
              <a:rPr lang="en-US" sz="2399" u="none" spc="240">
                <a:solidFill>
                  <a:srgbClr val="000000"/>
                </a:solidFill>
                <a:latin typeface="Telegraf"/>
              </a:rPr>
              <a:t>R</a:t>
            </a:r>
            <a:r>
              <a:rPr lang="en-US" sz="2399" spc="240">
                <a:solidFill>
                  <a:srgbClr val="000000"/>
                </a:solidFill>
                <a:latin typeface="Telegraf"/>
              </a:rPr>
              <a:t>E</a:t>
            </a:r>
            <a:r>
              <a:rPr lang="en-US" sz="2399" u="none" spc="240">
                <a:solidFill>
                  <a:srgbClr val="000000"/>
                </a:solidFill>
                <a:latin typeface="Telegraf"/>
              </a:rPr>
              <a:t>CH</a:t>
            </a:r>
            <a:r>
              <a:rPr lang="en-US" sz="2399" spc="240">
                <a:solidFill>
                  <a:srgbClr val="000000"/>
                </a:solidFill>
                <a:latin typeface="Telegraf"/>
              </a:rPr>
              <a:t>O</a:t>
            </a:r>
            <a:r>
              <a:rPr lang="en-US" sz="2399" u="none" spc="240">
                <a:solidFill>
                  <a:srgbClr val="000000"/>
                </a:solidFill>
                <a:latin typeface="Telegraf"/>
              </a:rPr>
              <a:t> A </a:t>
            </a:r>
            <a:r>
              <a:rPr lang="en-US" sz="2399" spc="240">
                <a:solidFill>
                  <a:srgbClr val="000000"/>
                </a:solidFill>
                <a:latin typeface="Telegraf"/>
              </a:rPr>
              <a:t>P</a:t>
            </a:r>
            <a:r>
              <a:rPr lang="en-US" sz="2399" u="none" spc="240">
                <a:solidFill>
                  <a:srgbClr val="000000"/>
                </a:solidFill>
                <a:latin typeface="Telegraf"/>
              </a:rPr>
              <a:t>ARTICIPAR </a:t>
            </a:r>
            <a:r>
              <a:rPr lang="en-US" sz="2399" spc="240">
                <a:solidFill>
                  <a:srgbClr val="000000"/>
                </a:solidFill>
                <a:latin typeface="Telegraf"/>
              </a:rPr>
              <a:t>EN E</a:t>
            </a:r>
            <a:r>
              <a:rPr lang="en-US" sz="2399" u="none" spc="240">
                <a:solidFill>
                  <a:srgbClr val="000000"/>
                </a:solidFill>
                <a:latin typeface="Telegraf"/>
              </a:rPr>
              <a:t>L</a:t>
            </a:r>
            <a:r>
              <a:rPr lang="en-US" sz="2399" spc="240">
                <a:solidFill>
                  <a:srgbClr val="000000"/>
                </a:solidFill>
                <a:latin typeface="Telegraf"/>
              </a:rPr>
              <a:t> </a:t>
            </a:r>
            <a:r>
              <a:rPr lang="en-US" sz="2399" u="none" spc="240">
                <a:solidFill>
                  <a:srgbClr val="000000"/>
                </a:solidFill>
                <a:latin typeface="Telegraf"/>
              </a:rPr>
              <a:t>DE</a:t>
            </a:r>
            <a:r>
              <a:rPr lang="en-US" sz="2399" spc="240">
                <a:solidFill>
                  <a:srgbClr val="000000"/>
                </a:solidFill>
                <a:latin typeface="Telegraf"/>
              </a:rPr>
              <a:t>S</a:t>
            </a:r>
            <a:r>
              <a:rPr lang="en-US" sz="2399" u="none" spc="240">
                <a:solidFill>
                  <a:srgbClr val="000000"/>
                </a:solidFill>
                <a:latin typeface="Telegraf"/>
              </a:rPr>
              <a:t>ARR</a:t>
            </a:r>
            <a:r>
              <a:rPr lang="en-US" sz="2399" spc="240">
                <a:solidFill>
                  <a:srgbClr val="000000"/>
                </a:solidFill>
                <a:latin typeface="Telegraf"/>
              </a:rPr>
              <a:t>O</a:t>
            </a:r>
            <a:r>
              <a:rPr lang="en-US" sz="2399" u="none" spc="240">
                <a:solidFill>
                  <a:srgbClr val="000000"/>
                </a:solidFill>
                <a:latin typeface="Telegraf"/>
              </a:rPr>
              <a:t>LL</a:t>
            </a:r>
            <a:r>
              <a:rPr lang="en-US" sz="2399" spc="240">
                <a:solidFill>
                  <a:srgbClr val="000000"/>
                </a:solidFill>
                <a:latin typeface="Telegraf"/>
              </a:rPr>
              <a:t>O</a:t>
            </a:r>
            <a:r>
              <a:rPr lang="en-US" sz="2399" u="none" spc="240">
                <a:solidFill>
                  <a:srgbClr val="000000"/>
                </a:solidFill>
                <a:latin typeface="Telegraf"/>
              </a:rPr>
              <a:t> DE </a:t>
            </a:r>
            <a:r>
              <a:rPr lang="en-US" sz="2399" spc="240">
                <a:solidFill>
                  <a:srgbClr val="000000"/>
                </a:solidFill>
                <a:latin typeface="Telegraf"/>
              </a:rPr>
              <a:t>L</a:t>
            </a:r>
            <a:r>
              <a:rPr lang="en-US" sz="2399" u="none" spc="240">
                <a:solidFill>
                  <a:srgbClr val="000000"/>
                </a:solidFill>
                <a:latin typeface="Telegraf"/>
              </a:rPr>
              <a:t>A</a:t>
            </a:r>
            <a:r>
              <a:rPr lang="en-US" sz="2399" spc="240">
                <a:solidFill>
                  <a:srgbClr val="000000"/>
                </a:solidFill>
                <a:latin typeface="Telegraf"/>
              </a:rPr>
              <a:t> POL</a:t>
            </a:r>
            <a:r>
              <a:rPr lang="en-US" sz="2399" u="none" spc="240">
                <a:solidFill>
                  <a:srgbClr val="000000"/>
                </a:solidFill>
                <a:latin typeface="Telegraf"/>
              </a:rPr>
              <a:t>ÍT</a:t>
            </a:r>
            <a:r>
              <a:rPr lang="en-US" sz="2399" spc="240">
                <a:solidFill>
                  <a:srgbClr val="000000"/>
                </a:solidFill>
                <a:latin typeface="Telegraf"/>
              </a:rPr>
              <a:t>IC</a:t>
            </a:r>
            <a:r>
              <a:rPr lang="en-US" sz="2399" u="none" spc="240">
                <a:solidFill>
                  <a:srgbClr val="000000"/>
                </a:solidFill>
                <a:latin typeface="Telegraf"/>
              </a:rPr>
              <a:t>A DE LA ESCUELA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640337" y="2448558"/>
            <a:ext cx="4128572" cy="4128555"/>
            <a:chOff x="0" y="0"/>
            <a:chExt cx="6350000" cy="63499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5029593" y="-453277"/>
            <a:ext cx="4128572" cy="4128555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9375270" y="457918"/>
            <a:ext cx="7884030" cy="2163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20"/>
              </a:lnSpc>
            </a:pPr>
            <a:r>
              <a:rPr lang="en-US" sz="6400">
                <a:solidFill>
                  <a:srgbClr val="5F7783"/>
                </a:solidFill>
                <a:latin typeface="Telegraf"/>
              </a:rPr>
              <a:t>Participación de los padres y la familia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495689" y="-143646"/>
            <a:ext cx="992546" cy="92757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210338" y="2743016"/>
            <a:ext cx="354974" cy="32851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28700" y="7763259"/>
            <a:ext cx="992546" cy="92757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780314" y="1282488"/>
            <a:ext cx="354974" cy="328512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4210338" y="3665728"/>
            <a:ext cx="14518327" cy="6621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6"/>
              </a:lnSpc>
              <a:spcBef>
                <a:spcPct val="0"/>
              </a:spcBef>
            </a:pPr>
            <a:r>
              <a:rPr lang="en-US" sz="3540">
                <a:solidFill>
                  <a:srgbClr val="000000"/>
                </a:solidFill>
                <a:latin typeface="Telegraf"/>
              </a:rPr>
              <a:t>Una parte de los fondos del Título I, Parte A se asigna para la participación de los padres y la familia</a:t>
            </a:r>
          </a:p>
          <a:p>
            <a:pPr algn="ctr">
              <a:lnSpc>
                <a:spcPts val="4955"/>
              </a:lnSpc>
              <a:spcBef>
                <a:spcPct val="0"/>
              </a:spcBef>
            </a:pPr>
            <a:endParaRPr lang="en-US" sz="3540">
              <a:solidFill>
                <a:srgbClr val="000000"/>
              </a:solidFill>
              <a:latin typeface="Telegraf"/>
            </a:endParaRPr>
          </a:p>
          <a:p>
            <a:pPr marL="690880" lvl="1" indent="-345440">
              <a:lnSpc>
                <a:spcPts val="416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Arimo"/>
              </a:rPr>
              <a:t>El </a:t>
            </a:r>
            <a:r>
              <a:rPr lang="en-US" sz="3200">
                <a:solidFill>
                  <a:srgbClr val="000000"/>
                </a:solidFill>
                <a:latin typeface="Telegraf"/>
              </a:rPr>
              <a:t>10% de los fondos asignados a la participación de los padres y las familias se utilizan para iniciativas a nivel de todo el sistema y los gastos administrativos se refieren a la participación de los padres y las familias</a:t>
            </a:r>
          </a:p>
          <a:p>
            <a:pPr marL="690880" lvl="1" indent="-345440">
              <a:lnSpc>
                <a:spcPts val="416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Telegraf"/>
              </a:rPr>
              <a:t>El 90% de los fondos para la participación de los padres y las familias deben asignarse a las escuelas del Título I del distrito para implementar la participación de los padres y las familias a nivel escolar. </a:t>
            </a:r>
          </a:p>
          <a:p>
            <a:pPr marL="690880" lvl="1" indent="-345440">
              <a:lnSpc>
                <a:spcPts val="416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Telegraf"/>
              </a:rPr>
              <a:t>Los padres del Título I tienen derecho a participar en las decisiones relativas a la forma en que estos fondos se utilizarán para las actividades de participación de los padres y la familia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77869" y="1095076"/>
            <a:ext cx="14042056" cy="8051792"/>
            <a:chOff x="0" y="0"/>
            <a:chExt cx="18722742" cy="10735722"/>
          </a:xfrm>
        </p:grpSpPr>
        <p:sp>
          <p:nvSpPr>
            <p:cNvPr id="3" name="TextBox 3"/>
            <p:cNvSpPr txBox="1"/>
            <p:nvPr/>
          </p:nvSpPr>
          <p:spPr>
            <a:xfrm>
              <a:off x="0" y="-180975"/>
              <a:ext cx="18722742" cy="19468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440"/>
                </a:lnSpc>
              </a:pPr>
              <a:r>
                <a:rPr lang="en-US" sz="8800">
                  <a:solidFill>
                    <a:srgbClr val="5F7783"/>
                  </a:solidFill>
                  <a:latin typeface="Telegraf Bold"/>
                </a:rPr>
                <a:t>Evaluación Anual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2413705" y="2429033"/>
              <a:ext cx="13895332" cy="83066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35"/>
                </a:lnSpc>
              </a:pPr>
              <a:r>
                <a:rPr lang="en-US" sz="2800">
                  <a:solidFill>
                    <a:srgbClr val="5F7783"/>
                  </a:solidFill>
                  <a:latin typeface="Alice"/>
                </a:rPr>
                <a:t>El contenido y la eficacia de la Política de Participación de Padres y Familias debe ser evaluado anualmente. Esto incluye:</a:t>
              </a:r>
            </a:p>
            <a:p>
              <a:pPr marL="604519" lvl="1" indent="-302260">
                <a:lnSpc>
                  <a:spcPts val="4535"/>
                </a:lnSpc>
                <a:buFont typeface="Arial"/>
                <a:buChar char="•"/>
              </a:pPr>
              <a:r>
                <a:rPr lang="en-US" sz="2800">
                  <a:solidFill>
                    <a:srgbClr val="5F7783"/>
                  </a:solidFill>
                  <a:latin typeface="Alice"/>
                </a:rPr>
                <a:t>Identificación de los obstáculos a la participación de los padres</a:t>
              </a:r>
            </a:p>
            <a:p>
              <a:pPr marL="604520" lvl="1" indent="-302260">
                <a:lnSpc>
                  <a:spcPts val="4536"/>
                </a:lnSpc>
                <a:buFont typeface="Arial"/>
                <a:buChar char="•"/>
              </a:pPr>
              <a:r>
                <a:rPr lang="en-US" sz="2799">
                  <a:solidFill>
                    <a:srgbClr val="5F7783"/>
                  </a:solidFill>
                  <a:latin typeface="Alice"/>
                </a:rPr>
                <a:t>Recopilación de datos e información</a:t>
              </a:r>
            </a:p>
            <a:p>
              <a:pPr>
                <a:lnSpc>
                  <a:spcPts val="4535"/>
                </a:lnSpc>
              </a:pPr>
              <a:r>
                <a:rPr lang="en-US" sz="2800">
                  <a:solidFill>
                    <a:srgbClr val="5F7783"/>
                  </a:solidFill>
                  <a:latin typeface="Alice"/>
                </a:rPr>
                <a:t>-Cuestionarios y encuestas a los padres</a:t>
              </a:r>
            </a:p>
            <a:p>
              <a:pPr>
                <a:lnSpc>
                  <a:spcPts val="4536"/>
                </a:lnSpc>
              </a:pPr>
              <a:r>
                <a:rPr lang="en-US" sz="2799">
                  <a:solidFill>
                    <a:srgbClr val="5F7783"/>
                  </a:solidFill>
                  <a:latin typeface="Alice"/>
                </a:rPr>
                <a:t>-Grup</a:t>
              </a:r>
              <a:r>
                <a:rPr lang="en-US" sz="2800">
                  <a:solidFill>
                    <a:srgbClr val="5F7783"/>
                  </a:solidFill>
                  <a:latin typeface="Alice"/>
                </a:rPr>
                <a:t>os de discusión</a:t>
              </a:r>
            </a:p>
            <a:p>
              <a:pPr>
                <a:lnSpc>
                  <a:spcPts val="4536"/>
                </a:lnSpc>
              </a:pPr>
              <a:r>
                <a:rPr lang="en-US" sz="2800">
                  <a:solidFill>
                    <a:srgbClr val="5F7783"/>
                  </a:solidFill>
                  <a:latin typeface="Alice"/>
                </a:rPr>
                <a:t>-Parent advisory committee input</a:t>
              </a:r>
            </a:p>
            <a:p>
              <a:pPr marL="604520" lvl="1" indent="-302260">
                <a:lnSpc>
                  <a:spcPts val="4536"/>
                </a:lnSpc>
                <a:buFont typeface="Arial"/>
                <a:buChar char="•"/>
              </a:pPr>
              <a:r>
                <a:rPr lang="en-US" sz="2800">
                  <a:solidFill>
                    <a:srgbClr val="5F7783"/>
                  </a:solidFill>
                  <a:latin typeface="Alice"/>
                </a:rPr>
                <a:t>Reporting findings to parents and families and using those results to revise the Parent and Family Engagement Policy and school-parent compact</a:t>
              </a: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387506">
            <a:off x="14614152" y="4649038"/>
            <a:ext cx="4083753" cy="695375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123876">
            <a:off x="11563892" y="-1359971"/>
            <a:ext cx="4083753" cy="695375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013659" y="4277172"/>
            <a:ext cx="354974" cy="3285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585540" y="2116909"/>
            <a:ext cx="992546" cy="92757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3064187" y="9094044"/>
            <a:ext cx="354974" cy="32851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798621" y="6703370"/>
            <a:ext cx="992546" cy="92757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904326" y="864444"/>
            <a:ext cx="354974" cy="32851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890631" y="0"/>
            <a:ext cx="19669617" cy="3238722"/>
          </a:xfrm>
          <a:prstGeom prst="rect">
            <a:avLst/>
          </a:prstGeom>
          <a:solidFill>
            <a:srgbClr val="8BCB9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54477" y="328382"/>
            <a:ext cx="2406159" cy="247825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725284" y="1116682"/>
            <a:ext cx="6613040" cy="1384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400"/>
              </a:lnSpc>
            </a:pPr>
            <a:r>
              <a:rPr lang="en-US" sz="8000">
                <a:solidFill>
                  <a:srgbClr val="FFFFFF"/>
                </a:solidFill>
                <a:latin typeface="Telegraf"/>
              </a:rPr>
              <a:t>Currículo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4361470"/>
            <a:ext cx="15986364" cy="3669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  <a:spcBef>
                <a:spcPct val="0"/>
              </a:spcBef>
            </a:pPr>
            <a:r>
              <a:rPr lang="en-US" sz="3200" spc="320">
                <a:solidFill>
                  <a:srgbClr val="000000"/>
                </a:solidFill>
                <a:latin typeface="Telegraf"/>
              </a:rPr>
              <a:t>ENNIS ISD SIGUE  EL CURRICULO TEKS ADOPTADOS POR EL ESTADO. SEGUIMOS EL ALCANCE Y LA SECUENCIA EN EL PROGRAMA DE RECURSOS DE LOS TEKS. CADA DEPARTAMENTO DE PROFESORES ALINEA LA INSTRUCCIÓN DE LA CLASE, LAS ACTIVIDADES Y LAS EVALUACIONES CON LOS ESTÁNDARES DEL ESTADO.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50818" y="8145603"/>
            <a:ext cx="15986364" cy="628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 u="sng">
                <a:solidFill>
                  <a:srgbClr val="000000"/>
                </a:solidFill>
                <a:latin typeface="Telegraf Bold"/>
              </a:rPr>
              <a:t>TEKS Resource System Parent Portal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232572" y="-57981"/>
            <a:ext cx="7055428" cy="10402962"/>
          </a:xfrm>
          <a:prstGeom prst="rect">
            <a:avLst/>
          </a:prstGeom>
          <a:solidFill>
            <a:srgbClr val="CCE1DE"/>
          </a:solidFill>
        </p:spPr>
      </p:sp>
      <p:sp>
        <p:nvSpPr>
          <p:cNvPr id="3" name="TextBox 3"/>
          <p:cNvSpPr txBox="1"/>
          <p:nvPr/>
        </p:nvSpPr>
        <p:spPr>
          <a:xfrm>
            <a:off x="1532950" y="188595"/>
            <a:ext cx="7611050" cy="9814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80" lvl="1" indent="-453390">
              <a:lnSpc>
                <a:spcPts val="546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Telegraf"/>
              </a:rPr>
              <a:t>Preguntas diarias informales, boletos de salida y participación en clase</a:t>
            </a:r>
          </a:p>
          <a:p>
            <a:pPr marL="906780" lvl="1" indent="-453390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Telegraf"/>
              </a:rPr>
              <a:t>Prueba de unidad a la conclusión de unidades o conceptos</a:t>
            </a:r>
          </a:p>
          <a:p>
            <a:pPr marL="906780" lvl="1" indent="-453390">
              <a:lnSpc>
                <a:spcPts val="546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Telegraf"/>
              </a:rPr>
              <a:t>Evaluaciones y exámenes semestrales de base común</a:t>
            </a:r>
          </a:p>
          <a:p>
            <a:pPr marL="906780" lvl="1" indent="-453390">
              <a:lnSpc>
                <a:spcPts val="546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Telegraf"/>
              </a:rPr>
              <a:t>Prueba STAAR simulada o lanzada</a:t>
            </a:r>
          </a:p>
          <a:p>
            <a:pPr marL="906780" lvl="1" indent="-453390">
              <a:lnSpc>
                <a:spcPts val="546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Telegraf"/>
              </a:rPr>
              <a:t>Revisiones universales para niveles de lectura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932808" y="734428"/>
            <a:ext cx="3179618" cy="41148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2018434" y="5450945"/>
            <a:ext cx="5483705" cy="1232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60"/>
              </a:lnSpc>
            </a:pPr>
            <a:r>
              <a:rPr lang="en-US" sz="7200">
                <a:solidFill>
                  <a:srgbClr val="5F7783"/>
                </a:solidFill>
                <a:latin typeface="Telegraf"/>
              </a:rPr>
              <a:t>Evaluación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1074607">
            <a:off x="1070787" y="5075127"/>
            <a:ext cx="1026921" cy="435539"/>
            <a:chOff x="0" y="0"/>
            <a:chExt cx="2527300" cy="10718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27300" cy="1071880"/>
            </a:xfrm>
            <a:custGeom>
              <a:avLst/>
              <a:gdLst/>
              <a:ahLst/>
              <a:cxnLst/>
              <a:rect l="l" t="t" r="r" b="b"/>
              <a:pathLst>
                <a:path w="2527300" h="1071880">
                  <a:moveTo>
                    <a:pt x="260350" y="1071880"/>
                  </a:moveTo>
                  <a:lnTo>
                    <a:pt x="0" y="914400"/>
                  </a:lnTo>
                  <a:lnTo>
                    <a:pt x="524510" y="48260"/>
                  </a:lnTo>
                  <a:lnTo>
                    <a:pt x="941070" y="516890"/>
                  </a:lnTo>
                  <a:lnTo>
                    <a:pt x="1245870" y="0"/>
                  </a:lnTo>
                  <a:lnTo>
                    <a:pt x="1604010" y="500380"/>
                  </a:lnTo>
                  <a:lnTo>
                    <a:pt x="1941830" y="15240"/>
                  </a:lnTo>
                  <a:lnTo>
                    <a:pt x="2527300" y="787400"/>
                  </a:lnTo>
                  <a:lnTo>
                    <a:pt x="2284730" y="971550"/>
                  </a:lnTo>
                  <a:lnTo>
                    <a:pt x="1951990" y="533400"/>
                  </a:lnTo>
                  <a:lnTo>
                    <a:pt x="1607820" y="1028700"/>
                  </a:lnTo>
                  <a:lnTo>
                    <a:pt x="1271270" y="557530"/>
                  </a:lnTo>
                  <a:lnTo>
                    <a:pt x="990600" y="1031240"/>
                  </a:lnTo>
                  <a:lnTo>
                    <a:pt x="571500" y="56007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 rot="-1250312">
            <a:off x="17527731" y="5311911"/>
            <a:ext cx="1026921" cy="435539"/>
            <a:chOff x="0" y="0"/>
            <a:chExt cx="2527300" cy="10718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527300" cy="1071880"/>
            </a:xfrm>
            <a:custGeom>
              <a:avLst/>
              <a:gdLst/>
              <a:ahLst/>
              <a:cxnLst/>
              <a:rect l="l" t="t" r="r" b="b"/>
              <a:pathLst>
                <a:path w="2527300" h="1071880">
                  <a:moveTo>
                    <a:pt x="260350" y="1071880"/>
                  </a:moveTo>
                  <a:lnTo>
                    <a:pt x="0" y="914400"/>
                  </a:lnTo>
                  <a:lnTo>
                    <a:pt x="524510" y="48260"/>
                  </a:lnTo>
                  <a:lnTo>
                    <a:pt x="941070" y="516890"/>
                  </a:lnTo>
                  <a:lnTo>
                    <a:pt x="1245870" y="0"/>
                  </a:lnTo>
                  <a:lnTo>
                    <a:pt x="1604010" y="500380"/>
                  </a:lnTo>
                  <a:lnTo>
                    <a:pt x="1941830" y="15240"/>
                  </a:lnTo>
                  <a:lnTo>
                    <a:pt x="2527300" y="787400"/>
                  </a:lnTo>
                  <a:lnTo>
                    <a:pt x="2284730" y="971550"/>
                  </a:lnTo>
                  <a:lnTo>
                    <a:pt x="1951990" y="533400"/>
                  </a:lnTo>
                  <a:lnTo>
                    <a:pt x="1607820" y="1028700"/>
                  </a:lnTo>
                  <a:lnTo>
                    <a:pt x="1271270" y="557530"/>
                  </a:lnTo>
                  <a:lnTo>
                    <a:pt x="990600" y="1031240"/>
                  </a:lnTo>
                  <a:lnTo>
                    <a:pt x="571500" y="56007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sp>
        <p:nvSpPr>
          <p:cNvPr id="6" name="TextBox 6"/>
          <p:cNvSpPr txBox="1"/>
          <p:nvPr/>
        </p:nvSpPr>
        <p:spPr>
          <a:xfrm>
            <a:off x="4936533" y="485171"/>
            <a:ext cx="9997509" cy="2165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19"/>
              </a:lnSpc>
            </a:pPr>
            <a:r>
              <a:rPr lang="en-US" sz="6399">
                <a:solidFill>
                  <a:srgbClr val="5F7783"/>
                </a:solidFill>
                <a:latin typeface="Telegraf Bold"/>
              </a:rPr>
              <a:t>Calificaciones de los Maestros 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812401">
            <a:off x="14548161" y="7151073"/>
            <a:ext cx="3066657" cy="400632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580313" y="299533"/>
            <a:ext cx="354974" cy="32851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618609" y="0"/>
            <a:ext cx="992546" cy="92757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7489176" y="4181242"/>
            <a:ext cx="1597647" cy="149307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268280" y="9673923"/>
            <a:ext cx="1312033" cy="122615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283333" y="5915861"/>
            <a:ext cx="997166" cy="93189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369546" y="5529681"/>
            <a:ext cx="354974" cy="32851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833384" y="8989978"/>
            <a:ext cx="354974" cy="32851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473256" y="4376660"/>
            <a:ext cx="354974" cy="32851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1165658">
            <a:off x="433840" y="408423"/>
            <a:ext cx="2989992" cy="312048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15250" y="7384407"/>
            <a:ext cx="3575158" cy="321114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 rot="-1187772">
            <a:off x="14969310" y="463776"/>
            <a:ext cx="3239242" cy="2868202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3350068" y="2660858"/>
            <a:ext cx="11587864" cy="6261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50646" lvl="1" indent="-425323">
              <a:lnSpc>
                <a:spcPts val="5516"/>
              </a:lnSpc>
              <a:buFont typeface="Arial"/>
              <a:buChar char="•"/>
            </a:pPr>
            <a:r>
              <a:rPr lang="en-US" sz="3940">
                <a:solidFill>
                  <a:srgbClr val="000000"/>
                </a:solidFill>
                <a:latin typeface="Telegraf"/>
              </a:rPr>
              <a:t>Las escuelas deben notificar a los padres que tienen derecho a solicitar información sobre las calificaciones del maestro de su hijo.</a:t>
            </a:r>
          </a:p>
          <a:p>
            <a:pPr>
              <a:lnSpc>
                <a:spcPts val="1034"/>
              </a:lnSpc>
            </a:pPr>
            <a:endParaRPr lang="en-US" sz="3940">
              <a:solidFill>
                <a:srgbClr val="000000"/>
              </a:solidFill>
              <a:latin typeface="Telegraf"/>
            </a:endParaRPr>
          </a:p>
          <a:p>
            <a:pPr>
              <a:lnSpc>
                <a:spcPts val="5124"/>
              </a:lnSpc>
            </a:pPr>
            <a:endParaRPr lang="en-US" sz="3940">
              <a:solidFill>
                <a:srgbClr val="000000"/>
              </a:solidFill>
              <a:latin typeface="Telegraf"/>
            </a:endParaRPr>
          </a:p>
          <a:p>
            <a:pPr marL="850646" lvl="1" indent="-425323">
              <a:lnSpc>
                <a:spcPts val="5516"/>
              </a:lnSpc>
              <a:buFont typeface="Arial"/>
              <a:buChar char="•"/>
            </a:pPr>
            <a:r>
              <a:rPr lang="en-US" sz="3940">
                <a:solidFill>
                  <a:srgbClr val="000000"/>
                </a:solidFill>
                <a:latin typeface="Telegraf"/>
              </a:rPr>
              <a:t>Los padres deben seguir los procedimientos de la escuela para solicitar esta información</a:t>
            </a:r>
          </a:p>
          <a:p>
            <a:pPr>
              <a:lnSpc>
                <a:spcPts val="5124"/>
              </a:lnSpc>
            </a:pPr>
            <a:endParaRPr lang="en-US" sz="3940">
              <a:solidFill>
                <a:srgbClr val="000000"/>
              </a:solidFill>
              <a:latin typeface="Telegraf"/>
            </a:endParaRPr>
          </a:p>
          <a:p>
            <a:pPr marL="851060" lvl="1" indent="-425530">
              <a:lnSpc>
                <a:spcPts val="5124"/>
              </a:lnSpc>
              <a:buFont typeface="Arial"/>
              <a:buChar char="•"/>
            </a:pPr>
            <a:r>
              <a:rPr lang="en-US" sz="3941">
                <a:solidFill>
                  <a:srgbClr val="000000"/>
                </a:solidFill>
                <a:latin typeface="Telegraf"/>
              </a:rPr>
              <a:t>Consulte con la oficina de su escuela o la oficina del distrito para hacer esta solicitud.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DC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637601" y="2919914"/>
            <a:ext cx="992546" cy="92757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282627" y="700188"/>
            <a:ext cx="354974" cy="32851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46371" y="4661528"/>
            <a:ext cx="1335446" cy="124803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73726" y="6438468"/>
            <a:ext cx="354974" cy="32851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85544" y="9641923"/>
            <a:ext cx="992546" cy="92757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1407390">
            <a:off x="503186" y="657150"/>
            <a:ext cx="3397761" cy="235372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2295421">
            <a:off x="656097" y="6761066"/>
            <a:ext cx="2020025" cy="281983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2978089" y="4661528"/>
            <a:ext cx="2788990" cy="2197386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7080467" y="721569"/>
            <a:ext cx="10178833" cy="1112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20"/>
              </a:lnSpc>
            </a:pPr>
            <a:r>
              <a:rPr lang="en-US" sz="6400">
                <a:solidFill>
                  <a:srgbClr val="5F7783"/>
                </a:solidFill>
                <a:latin typeface="Telegraf"/>
              </a:rPr>
              <a:t>¿A quién debo contactar?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020283" y="2151067"/>
            <a:ext cx="8318990" cy="806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60"/>
              </a:lnSpc>
            </a:pPr>
            <a:r>
              <a:rPr lang="en-US" sz="3200">
                <a:solidFill>
                  <a:srgbClr val="082A44"/>
                </a:solidFill>
                <a:latin typeface="Open Sans Light Bold"/>
              </a:rPr>
              <a:t>Crockett ECC</a:t>
            </a:r>
            <a:r>
              <a:rPr lang="en-US" sz="3200">
                <a:solidFill>
                  <a:srgbClr val="082A44"/>
                </a:solidFill>
                <a:latin typeface="Open Sans Light"/>
              </a:rPr>
              <a:t> (972) 872-7131</a:t>
            </a:r>
          </a:p>
          <a:p>
            <a:pPr algn="ctr">
              <a:lnSpc>
                <a:spcPts val="4960"/>
              </a:lnSpc>
            </a:pPr>
            <a:r>
              <a:rPr lang="en-US" sz="3200">
                <a:solidFill>
                  <a:srgbClr val="082A44"/>
                </a:solidFill>
                <a:latin typeface="Open Sans Light Bold"/>
              </a:rPr>
              <a:t>Carver ECC</a:t>
            </a:r>
            <a:r>
              <a:rPr lang="en-US" sz="3200">
                <a:solidFill>
                  <a:srgbClr val="082A44"/>
                </a:solidFill>
                <a:latin typeface="Open Sans Light"/>
              </a:rPr>
              <a:t> (972) 872-3730</a:t>
            </a:r>
          </a:p>
          <a:p>
            <a:pPr algn="ctr">
              <a:lnSpc>
                <a:spcPts val="4960"/>
              </a:lnSpc>
            </a:pPr>
            <a:r>
              <a:rPr lang="en-US" sz="3200">
                <a:solidFill>
                  <a:srgbClr val="082A44"/>
                </a:solidFill>
                <a:latin typeface="Open Sans Light Bold"/>
              </a:rPr>
              <a:t>Travis Elementary</a:t>
            </a:r>
            <a:r>
              <a:rPr lang="en-US" sz="3200">
                <a:solidFill>
                  <a:srgbClr val="082A44"/>
                </a:solidFill>
                <a:latin typeface="Open Sans Light"/>
              </a:rPr>
              <a:t> (972) 872-7455</a:t>
            </a:r>
          </a:p>
          <a:p>
            <a:pPr algn="ctr">
              <a:lnSpc>
                <a:spcPts val="4960"/>
              </a:lnSpc>
            </a:pPr>
            <a:r>
              <a:rPr lang="en-US" sz="3200">
                <a:solidFill>
                  <a:srgbClr val="082A44"/>
                </a:solidFill>
                <a:latin typeface="Open Sans Light Bold"/>
              </a:rPr>
              <a:t>Houston Elementary</a:t>
            </a:r>
            <a:r>
              <a:rPr lang="en-US" sz="3200">
                <a:solidFill>
                  <a:srgbClr val="082A44"/>
                </a:solidFill>
                <a:latin typeface="Open Sans Light"/>
              </a:rPr>
              <a:t> (972) 872-7285</a:t>
            </a:r>
          </a:p>
          <a:p>
            <a:pPr algn="ctr">
              <a:lnSpc>
                <a:spcPts val="4960"/>
              </a:lnSpc>
            </a:pPr>
            <a:r>
              <a:rPr lang="en-US" sz="3200">
                <a:solidFill>
                  <a:srgbClr val="082A44"/>
                </a:solidFill>
                <a:latin typeface="Open Sans Light Bold"/>
              </a:rPr>
              <a:t>Bowie Elementary</a:t>
            </a:r>
            <a:r>
              <a:rPr lang="en-US" sz="3200">
                <a:solidFill>
                  <a:srgbClr val="082A44"/>
                </a:solidFill>
                <a:latin typeface="Open Sans Light"/>
              </a:rPr>
              <a:t> (972) 872-7234</a:t>
            </a:r>
          </a:p>
          <a:p>
            <a:pPr algn="ctr">
              <a:lnSpc>
                <a:spcPts val="4960"/>
              </a:lnSpc>
            </a:pPr>
            <a:r>
              <a:rPr lang="en-US" sz="3200">
                <a:solidFill>
                  <a:srgbClr val="082A44"/>
                </a:solidFill>
                <a:latin typeface="Open Sans Light Bold"/>
              </a:rPr>
              <a:t>Austin Elementary</a:t>
            </a:r>
            <a:r>
              <a:rPr lang="en-US" sz="3200">
                <a:solidFill>
                  <a:srgbClr val="082A44"/>
                </a:solidFill>
                <a:latin typeface="Open Sans Light"/>
              </a:rPr>
              <a:t> (972) 872-7190</a:t>
            </a:r>
          </a:p>
          <a:p>
            <a:pPr algn="ctr">
              <a:lnSpc>
                <a:spcPts val="4960"/>
              </a:lnSpc>
            </a:pPr>
            <a:r>
              <a:rPr lang="en-US" sz="3200">
                <a:solidFill>
                  <a:srgbClr val="082A44"/>
                </a:solidFill>
                <a:latin typeface="Open Sans Light Bold"/>
              </a:rPr>
              <a:t>Miller Intermediate</a:t>
            </a:r>
            <a:r>
              <a:rPr lang="en-US" sz="3200">
                <a:solidFill>
                  <a:srgbClr val="082A44"/>
                </a:solidFill>
                <a:latin typeface="Open Sans Light"/>
              </a:rPr>
              <a:t> (972) 872-3775</a:t>
            </a:r>
          </a:p>
          <a:p>
            <a:pPr algn="ctr">
              <a:lnSpc>
                <a:spcPts val="4960"/>
              </a:lnSpc>
            </a:pPr>
            <a:r>
              <a:rPr lang="en-US" sz="3200">
                <a:solidFill>
                  <a:srgbClr val="082A44"/>
                </a:solidFill>
                <a:latin typeface="Open Sans Light Bold"/>
              </a:rPr>
              <a:t>Lummus Intermediate</a:t>
            </a:r>
            <a:r>
              <a:rPr lang="en-US" sz="3200">
                <a:solidFill>
                  <a:srgbClr val="082A44"/>
                </a:solidFill>
                <a:latin typeface="Open Sans Light"/>
              </a:rPr>
              <a:t> (972) 872-7060</a:t>
            </a:r>
          </a:p>
          <a:p>
            <a:pPr algn="ctr">
              <a:lnSpc>
                <a:spcPts val="4960"/>
              </a:lnSpc>
            </a:pPr>
            <a:r>
              <a:rPr lang="en-US" sz="3200">
                <a:solidFill>
                  <a:srgbClr val="082A44"/>
                </a:solidFill>
                <a:latin typeface="Open Sans Light Bold"/>
              </a:rPr>
              <a:t>Ennis Junior High</a:t>
            </a:r>
            <a:r>
              <a:rPr lang="en-US" sz="3200">
                <a:solidFill>
                  <a:srgbClr val="082A44"/>
                </a:solidFill>
                <a:latin typeface="Open Sans Light"/>
              </a:rPr>
              <a:t> (972) 872-3850</a:t>
            </a:r>
          </a:p>
          <a:p>
            <a:pPr algn="ctr">
              <a:lnSpc>
                <a:spcPts val="4960"/>
              </a:lnSpc>
            </a:pPr>
            <a:r>
              <a:rPr lang="en-US" sz="3200">
                <a:solidFill>
                  <a:srgbClr val="082A44"/>
                </a:solidFill>
                <a:latin typeface="Open Sans Light Bold"/>
              </a:rPr>
              <a:t>Ennis High </a:t>
            </a:r>
            <a:r>
              <a:rPr lang="en-US" sz="3200">
                <a:solidFill>
                  <a:srgbClr val="082A44"/>
                </a:solidFill>
                <a:latin typeface="Open Sans Light"/>
              </a:rPr>
              <a:t>(972) 872-3500</a:t>
            </a:r>
          </a:p>
          <a:p>
            <a:pPr algn="ctr">
              <a:lnSpc>
                <a:spcPts val="4480"/>
              </a:lnSpc>
            </a:pPr>
            <a:endParaRPr lang="en-US" sz="3200">
              <a:solidFill>
                <a:srgbClr val="082A44"/>
              </a:solidFill>
              <a:latin typeface="Open Sans Light"/>
            </a:endParaRPr>
          </a:p>
          <a:p>
            <a:pPr algn="ctr">
              <a:lnSpc>
                <a:spcPts val="4960"/>
              </a:lnSpc>
            </a:pPr>
            <a:r>
              <a:rPr lang="en-US" sz="3200">
                <a:solidFill>
                  <a:srgbClr val="082A44"/>
                </a:solidFill>
                <a:latin typeface="Open Sans Light Bold"/>
              </a:rPr>
              <a:t>District Parent Liaison</a:t>
            </a:r>
            <a:r>
              <a:rPr lang="en-US" sz="3200">
                <a:solidFill>
                  <a:srgbClr val="082A44"/>
                </a:solidFill>
                <a:latin typeface="Open Sans Light"/>
              </a:rPr>
              <a:t> (972) 872-7336</a:t>
            </a:r>
          </a:p>
          <a:p>
            <a:pPr algn="ctr">
              <a:lnSpc>
                <a:spcPts val="4960"/>
              </a:lnSpc>
            </a:pPr>
            <a:r>
              <a:rPr lang="en-US" sz="3200">
                <a:solidFill>
                  <a:srgbClr val="082A44"/>
                </a:solidFill>
                <a:latin typeface="Open Sans Light"/>
              </a:rPr>
              <a:t>kimberly.procell@ennis.k12.tx.us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97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90749" y="3418139"/>
            <a:ext cx="14320986" cy="2057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12000">
                <a:solidFill>
                  <a:srgbClr val="000000"/>
                </a:solidFill>
                <a:latin typeface="Open Sans Light Bold"/>
              </a:rPr>
              <a:t>Gracias por Asistir!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361580" y="6378553"/>
            <a:ext cx="3763549" cy="35993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3532557" cy="337840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B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45345" y="2402051"/>
            <a:ext cx="14610386" cy="7341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800" spc="280">
                <a:solidFill>
                  <a:srgbClr val="000000"/>
                </a:solidFill>
                <a:latin typeface="Telegraf Bold"/>
              </a:rPr>
              <a:t>LA LEY DE ESCUELAS PRIMARIAS Y SECUNDARIAS (ESSA), TÍTULO I PARTE A, REQUIERE QUE CADA ESCUELA DEL TÍTULO I CELEBRE UNA REUNIÓN ANUAL PARA LOS PADRES Y LAS FAMILIAS DE LOS NIÑOS QUE RECIBEN SERVICIOS DEL TÍTULO I: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endParaRPr lang="en-US" sz="2800" spc="280">
              <a:solidFill>
                <a:srgbClr val="000000"/>
              </a:solidFill>
              <a:latin typeface="Telegraf Bold"/>
            </a:endParaRPr>
          </a:p>
          <a:p>
            <a:pPr marL="604520" lvl="1" indent="-302260">
              <a:lnSpc>
                <a:spcPts val="4200"/>
              </a:lnSpc>
              <a:buFont typeface="Arial"/>
              <a:buChar char="•"/>
            </a:pPr>
            <a:r>
              <a:rPr lang="en-US" sz="2800" spc="280">
                <a:solidFill>
                  <a:srgbClr val="000000"/>
                </a:solidFill>
                <a:latin typeface="Telegraf Bold"/>
              </a:rPr>
              <a:t>PARA INFORMARLE DE LA PARTICIPACIÓN DE LA ESCUELA EN EL TÍTULO I, PARTE A</a:t>
            </a:r>
          </a:p>
          <a:p>
            <a:pPr>
              <a:lnSpc>
                <a:spcPts val="4200"/>
              </a:lnSpc>
            </a:pPr>
            <a:endParaRPr lang="en-US" sz="2800" spc="280">
              <a:solidFill>
                <a:srgbClr val="000000"/>
              </a:solidFill>
              <a:latin typeface="Telegraf Bold"/>
            </a:endParaRPr>
          </a:p>
          <a:p>
            <a:pPr marL="604520" lvl="1" indent="-302260">
              <a:lnSpc>
                <a:spcPts val="4200"/>
              </a:lnSpc>
              <a:buFont typeface="Arial"/>
              <a:buChar char="•"/>
            </a:pPr>
            <a:r>
              <a:rPr lang="en-US" sz="2800" spc="280">
                <a:solidFill>
                  <a:srgbClr val="000000"/>
                </a:solidFill>
                <a:latin typeface="Telegraf Bold"/>
              </a:rPr>
              <a:t>PARA EXPLICAR LOS REQUISITOS DEL TÍTULO I, PARTE A</a:t>
            </a:r>
          </a:p>
          <a:p>
            <a:pPr>
              <a:lnSpc>
                <a:spcPts val="4200"/>
              </a:lnSpc>
            </a:pPr>
            <a:endParaRPr lang="en-US" sz="2800" spc="280">
              <a:solidFill>
                <a:srgbClr val="000000"/>
              </a:solidFill>
              <a:latin typeface="Telegraf Bold"/>
            </a:endParaRPr>
          </a:p>
          <a:p>
            <a:pPr marL="604520" lvl="1" indent="-302260">
              <a:lnSpc>
                <a:spcPts val="4200"/>
              </a:lnSpc>
              <a:buFont typeface="Arial"/>
              <a:buChar char="•"/>
            </a:pPr>
            <a:r>
              <a:rPr lang="en-US" sz="2800" spc="280">
                <a:solidFill>
                  <a:srgbClr val="000000"/>
                </a:solidFill>
                <a:latin typeface="Telegraf Bold"/>
              </a:rPr>
              <a:t>PARA EXPLICAR SUS DERECHOS Y OPORTUNIDADES COMO PADRES Y FAMILIAS </a:t>
            </a:r>
          </a:p>
          <a:p>
            <a:pPr marL="604520" lvl="1" indent="-302260">
              <a:lnSpc>
                <a:spcPts val="4200"/>
              </a:lnSpc>
              <a:buFont typeface="Arial"/>
              <a:buChar char="•"/>
            </a:pPr>
            <a:r>
              <a:rPr lang="en-US" sz="2800" spc="280">
                <a:solidFill>
                  <a:srgbClr val="000000"/>
                </a:solidFill>
                <a:latin typeface="Telegraf Bold"/>
              </a:rPr>
              <a:t>PARA PARTICIPAR EN EL APRENDIZAJE Y LOS LOGROS DE SU HIJO 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055731" y="0"/>
            <a:ext cx="2232269" cy="29166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327455" y="1240202"/>
            <a:ext cx="7531596" cy="691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  <a:spcBef>
                <a:spcPct val="0"/>
              </a:spcBef>
            </a:pPr>
            <a:r>
              <a:rPr lang="en-US" sz="3600" spc="359">
                <a:solidFill>
                  <a:srgbClr val="000000"/>
                </a:solidFill>
                <a:latin typeface="Telegraf Bold"/>
              </a:rPr>
              <a:t>¿POR QUÉ ESTAMOS AQUÍ?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32213" r="10000"/>
          <a:stretch>
            <a:fillRect/>
          </a:stretch>
        </p:blipFill>
        <p:spPr>
          <a:xfrm>
            <a:off x="9974005" y="0"/>
            <a:ext cx="8313995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004941" y="607479"/>
            <a:ext cx="5237411" cy="621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  <a:spcBef>
                <a:spcPct val="0"/>
              </a:spcBef>
            </a:pPr>
            <a:r>
              <a:rPr lang="en-US" sz="3200" spc="320">
                <a:solidFill>
                  <a:srgbClr val="000000"/>
                </a:solidFill>
                <a:latin typeface="Telegraf"/>
              </a:rPr>
              <a:t>¿QUÉ ES EL TÍTULO I?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14158" y="331163"/>
            <a:ext cx="8996489" cy="120795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3"/>
              </a:lnSpc>
            </a:pPr>
            <a:endParaRPr dirty="0"/>
          </a:p>
          <a:p>
            <a:pPr algn="ctr">
              <a:lnSpc>
                <a:spcPts val="4480"/>
              </a:lnSpc>
            </a:pPr>
            <a:endParaRPr dirty="0"/>
          </a:p>
          <a:p>
            <a:pPr algn="ctr">
              <a:lnSpc>
                <a:spcPts val="5120"/>
              </a:lnSpc>
            </a:pPr>
            <a:endParaRPr dirty="0"/>
          </a:p>
          <a:p>
            <a:pPr>
              <a:lnSpc>
                <a:spcPts val="5120"/>
              </a:lnSpc>
            </a:pPr>
            <a:r>
              <a:rPr lang="en-US" sz="2600" spc="217" dirty="0">
                <a:solidFill>
                  <a:srgbClr val="000000"/>
                </a:solidFill>
                <a:latin typeface="Telegraf"/>
              </a:rPr>
              <a:t>EL TÍTULO 1 ES UN PROGRAMA FEDERAL QUE PROPORCIONA FONDOS SUPLEMENTARIOS AL ESTADO Y A LOS DISTRITOS ESCOLARES. LA FINANCIACIÓN ES PARA RECURSOS QUE AYUDEN A LAS ESCUELAS CON ALTAS CONCENTRACIONES DE ESTUDIANTES DE FAMILIAS DE BAJOS INGRESOS PARA PROPORCIONAR UNA EDUCACIÓN DE ALTA CALIDAD QUE PERMITA A TODOS LOS NIÑOS CUMPLIR CON LOS ESTÁNDARES DE RENDIMIENTO DE LOS ESTUDIANTES DEL ESTADO.</a:t>
            </a:r>
          </a:p>
          <a:p>
            <a:pPr>
              <a:lnSpc>
                <a:spcPts val="3919"/>
              </a:lnSpc>
            </a:pPr>
            <a:endParaRPr lang="en-US" sz="3200" spc="217" dirty="0">
              <a:solidFill>
                <a:srgbClr val="000000"/>
              </a:solidFill>
              <a:latin typeface="Telegraf"/>
            </a:endParaRPr>
          </a:p>
          <a:p>
            <a:pPr algn="ctr">
              <a:lnSpc>
                <a:spcPts val="3919"/>
              </a:lnSpc>
            </a:pPr>
            <a:endParaRPr lang="en-US" sz="3200" spc="217" dirty="0">
              <a:solidFill>
                <a:srgbClr val="000000"/>
              </a:solidFill>
              <a:latin typeface="Telegraf"/>
            </a:endParaRPr>
          </a:p>
          <a:p>
            <a:pPr algn="ctr">
              <a:lnSpc>
                <a:spcPts val="3919"/>
              </a:lnSpc>
            </a:pPr>
            <a:endParaRPr lang="en-US" sz="3200" spc="217" dirty="0">
              <a:solidFill>
                <a:srgbClr val="000000"/>
              </a:solidFill>
              <a:latin typeface="Telegraf"/>
            </a:endParaRPr>
          </a:p>
          <a:p>
            <a:pPr algn="ctr">
              <a:lnSpc>
                <a:spcPts val="1762"/>
              </a:lnSpc>
              <a:spcBef>
                <a:spcPct val="0"/>
              </a:spcBef>
            </a:pPr>
            <a:endParaRPr lang="en-US" sz="3200" spc="217" dirty="0">
              <a:solidFill>
                <a:srgbClr val="000000"/>
              </a:solidFill>
              <a:latin typeface="Telegraf"/>
            </a:endParaRPr>
          </a:p>
          <a:p>
            <a:pPr algn="ctr">
              <a:lnSpc>
                <a:spcPts val="1762"/>
              </a:lnSpc>
              <a:spcBef>
                <a:spcPct val="0"/>
              </a:spcBef>
            </a:pPr>
            <a:endParaRPr lang="en-US" sz="3200" spc="217" dirty="0">
              <a:solidFill>
                <a:srgbClr val="000000"/>
              </a:solidFill>
              <a:latin typeface="Telegraf"/>
            </a:endParaRPr>
          </a:p>
          <a:p>
            <a:pPr algn="ctr">
              <a:lnSpc>
                <a:spcPts val="1762"/>
              </a:lnSpc>
              <a:spcBef>
                <a:spcPct val="0"/>
              </a:spcBef>
            </a:pPr>
            <a:endParaRPr lang="en-US" sz="3200" spc="217" dirty="0">
              <a:solidFill>
                <a:srgbClr val="000000"/>
              </a:solidFill>
              <a:latin typeface="Telegraf"/>
            </a:endParaRPr>
          </a:p>
          <a:p>
            <a:pPr algn="ctr">
              <a:lnSpc>
                <a:spcPts val="1762"/>
              </a:lnSpc>
              <a:spcBef>
                <a:spcPct val="0"/>
              </a:spcBef>
            </a:pPr>
            <a:endParaRPr lang="en-US" sz="3200" spc="217" dirty="0">
              <a:solidFill>
                <a:srgbClr val="000000"/>
              </a:solidFill>
              <a:latin typeface="Telegra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CB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5800" y="-955986"/>
            <a:ext cx="3704051" cy="609948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340604">
            <a:off x="1381312" y="6087363"/>
            <a:ext cx="3704051" cy="609948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603388" y="828558"/>
            <a:ext cx="992546" cy="92757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425901" y="3339378"/>
            <a:ext cx="354974" cy="32851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306746" y="5612271"/>
            <a:ext cx="1335446" cy="124803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389247" y="5612271"/>
            <a:ext cx="354974" cy="3285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454635" y="7556653"/>
            <a:ext cx="354974" cy="32851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958362" y="9823210"/>
            <a:ext cx="992546" cy="92757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6626085" y="40605"/>
            <a:ext cx="11339455" cy="10246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000" spc="320" dirty="0">
                <a:solidFill>
                  <a:srgbClr val="000000"/>
                </a:solidFill>
                <a:latin typeface="Alice Bold"/>
              </a:rPr>
              <a:t>LAS 10 ESCUELAS DEL DISTRITO TIENEN PROGRAMAS DE TÍTULO I. ESO SIGNIFICA QUE RECIBEN FONDOS FEDERALES DEL TÍTULO I, PARTE A PARA OFRECER OPORTUNIDADES A TODOS LOS ESTUDIANTES.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endParaRPr lang="en-US" sz="3200" spc="320" dirty="0">
              <a:solidFill>
                <a:srgbClr val="000000"/>
              </a:solidFill>
              <a:latin typeface="Alice Bold"/>
            </a:endParaRPr>
          </a:p>
          <a:p>
            <a:pPr algn="ctr">
              <a:lnSpc>
                <a:spcPts val="2800"/>
              </a:lnSpc>
            </a:pPr>
            <a:r>
              <a:rPr lang="en-US" sz="2400" spc="484" dirty="0">
                <a:solidFill>
                  <a:srgbClr val="000000"/>
                </a:solidFill>
                <a:latin typeface="Alice Bold"/>
              </a:rPr>
              <a:t>CROCKETT ECC</a:t>
            </a:r>
          </a:p>
          <a:p>
            <a:pPr algn="ctr">
              <a:lnSpc>
                <a:spcPts val="2800"/>
              </a:lnSpc>
            </a:pPr>
            <a:endParaRPr lang="en-US" sz="2400" spc="484" dirty="0">
              <a:solidFill>
                <a:srgbClr val="000000"/>
              </a:solidFill>
              <a:latin typeface="Alice Bold"/>
            </a:endParaRPr>
          </a:p>
          <a:p>
            <a:pPr algn="ctr">
              <a:lnSpc>
                <a:spcPts val="2800"/>
              </a:lnSpc>
            </a:pPr>
            <a:r>
              <a:rPr lang="en-US" sz="2400" spc="484" dirty="0">
                <a:solidFill>
                  <a:srgbClr val="000000"/>
                </a:solidFill>
                <a:latin typeface="Alice Bold"/>
              </a:rPr>
              <a:t>CARVER ECC</a:t>
            </a:r>
          </a:p>
          <a:p>
            <a:pPr algn="ctr">
              <a:lnSpc>
                <a:spcPts val="2800"/>
              </a:lnSpc>
            </a:pPr>
            <a:endParaRPr lang="en-US" sz="2400" spc="484" dirty="0">
              <a:solidFill>
                <a:srgbClr val="000000"/>
              </a:solidFill>
              <a:latin typeface="Alice Bold"/>
            </a:endParaRPr>
          </a:p>
          <a:p>
            <a:pPr algn="ctr">
              <a:lnSpc>
                <a:spcPts val="2800"/>
              </a:lnSpc>
            </a:pPr>
            <a:r>
              <a:rPr lang="en-US" sz="2400" spc="484" dirty="0">
                <a:solidFill>
                  <a:srgbClr val="000000"/>
                </a:solidFill>
                <a:latin typeface="Alice Bold"/>
              </a:rPr>
              <a:t>TRAVIS ELEMENTARY</a:t>
            </a:r>
          </a:p>
          <a:p>
            <a:pPr algn="ctr">
              <a:lnSpc>
                <a:spcPts val="2800"/>
              </a:lnSpc>
            </a:pPr>
            <a:endParaRPr lang="en-US" sz="2400" spc="484" dirty="0">
              <a:solidFill>
                <a:srgbClr val="000000"/>
              </a:solidFill>
              <a:latin typeface="Alice Bold"/>
            </a:endParaRPr>
          </a:p>
          <a:p>
            <a:pPr algn="ctr">
              <a:lnSpc>
                <a:spcPts val="2800"/>
              </a:lnSpc>
            </a:pPr>
            <a:r>
              <a:rPr lang="en-US" sz="2400" spc="484" dirty="0">
                <a:solidFill>
                  <a:srgbClr val="000000"/>
                </a:solidFill>
                <a:latin typeface="Alice Bold"/>
              </a:rPr>
              <a:t>HOUSTON ELEMENTARY</a:t>
            </a:r>
          </a:p>
          <a:p>
            <a:pPr algn="ctr">
              <a:lnSpc>
                <a:spcPts val="2800"/>
              </a:lnSpc>
            </a:pPr>
            <a:endParaRPr lang="en-US" sz="2400" spc="484" dirty="0">
              <a:solidFill>
                <a:srgbClr val="000000"/>
              </a:solidFill>
              <a:latin typeface="Alice Bold"/>
            </a:endParaRPr>
          </a:p>
          <a:p>
            <a:pPr algn="ctr">
              <a:lnSpc>
                <a:spcPts val="2800"/>
              </a:lnSpc>
            </a:pPr>
            <a:r>
              <a:rPr lang="en-US" sz="2400" spc="484" dirty="0">
                <a:solidFill>
                  <a:srgbClr val="000000"/>
                </a:solidFill>
                <a:latin typeface="Alice Bold"/>
              </a:rPr>
              <a:t>BOWIE ELEMENTARY</a:t>
            </a:r>
          </a:p>
          <a:p>
            <a:pPr algn="ctr">
              <a:lnSpc>
                <a:spcPts val="2800"/>
              </a:lnSpc>
            </a:pPr>
            <a:endParaRPr lang="en-US" sz="2400" spc="484" dirty="0">
              <a:solidFill>
                <a:srgbClr val="000000"/>
              </a:solidFill>
              <a:latin typeface="Alice Bold"/>
            </a:endParaRPr>
          </a:p>
          <a:p>
            <a:pPr algn="ctr">
              <a:lnSpc>
                <a:spcPts val="2800"/>
              </a:lnSpc>
            </a:pPr>
            <a:r>
              <a:rPr lang="en-US" sz="2400" spc="484" dirty="0">
                <a:solidFill>
                  <a:srgbClr val="000000"/>
                </a:solidFill>
                <a:latin typeface="Alice Bold"/>
              </a:rPr>
              <a:t>AUSTIN ELEMENTARY</a:t>
            </a:r>
          </a:p>
          <a:p>
            <a:pPr algn="ctr">
              <a:lnSpc>
                <a:spcPts val="2800"/>
              </a:lnSpc>
            </a:pPr>
            <a:endParaRPr lang="en-US" sz="2400" spc="484" dirty="0">
              <a:solidFill>
                <a:srgbClr val="000000"/>
              </a:solidFill>
              <a:latin typeface="Alice Bold"/>
            </a:endParaRPr>
          </a:p>
          <a:p>
            <a:pPr algn="ctr">
              <a:lnSpc>
                <a:spcPts val="2800"/>
              </a:lnSpc>
            </a:pPr>
            <a:r>
              <a:rPr lang="en-US" sz="2400" spc="484" dirty="0">
                <a:solidFill>
                  <a:srgbClr val="000000"/>
                </a:solidFill>
                <a:latin typeface="Alice Bold"/>
              </a:rPr>
              <a:t>MILLER INTERMEDIATE</a:t>
            </a:r>
          </a:p>
          <a:p>
            <a:pPr algn="ctr">
              <a:lnSpc>
                <a:spcPts val="2800"/>
              </a:lnSpc>
            </a:pPr>
            <a:endParaRPr lang="en-US" sz="2400" spc="484" dirty="0">
              <a:solidFill>
                <a:srgbClr val="000000"/>
              </a:solidFill>
              <a:latin typeface="Alice Bold"/>
            </a:endParaRPr>
          </a:p>
          <a:p>
            <a:pPr algn="ctr">
              <a:lnSpc>
                <a:spcPts val="2800"/>
              </a:lnSpc>
            </a:pPr>
            <a:r>
              <a:rPr lang="en-US" sz="2400" spc="484" dirty="0">
                <a:solidFill>
                  <a:srgbClr val="000000"/>
                </a:solidFill>
                <a:latin typeface="Alice Bold"/>
              </a:rPr>
              <a:t>LUMMUS INTERMEDIATE</a:t>
            </a:r>
          </a:p>
          <a:p>
            <a:pPr algn="ctr">
              <a:lnSpc>
                <a:spcPts val="2800"/>
              </a:lnSpc>
            </a:pPr>
            <a:endParaRPr lang="en-US" sz="2400" spc="484" dirty="0">
              <a:solidFill>
                <a:srgbClr val="000000"/>
              </a:solidFill>
              <a:latin typeface="Alice Bold"/>
            </a:endParaRPr>
          </a:p>
          <a:p>
            <a:pPr algn="ctr">
              <a:lnSpc>
                <a:spcPts val="2800"/>
              </a:lnSpc>
            </a:pPr>
            <a:r>
              <a:rPr lang="en-US" sz="2400" spc="484" dirty="0">
                <a:solidFill>
                  <a:srgbClr val="000000"/>
                </a:solidFill>
                <a:latin typeface="Alice Bold"/>
              </a:rPr>
              <a:t>ENNIS JUNIOR HIGH SCHOOL</a:t>
            </a:r>
          </a:p>
          <a:p>
            <a:pPr algn="ctr">
              <a:lnSpc>
                <a:spcPts val="2800"/>
              </a:lnSpc>
            </a:pPr>
            <a:endParaRPr lang="en-US" sz="2400" spc="484" dirty="0">
              <a:solidFill>
                <a:srgbClr val="000000"/>
              </a:solidFill>
              <a:latin typeface="Alice Bold"/>
            </a:endParaRPr>
          </a:p>
          <a:p>
            <a:pPr algn="ctr">
              <a:lnSpc>
                <a:spcPts val="2800"/>
              </a:lnSpc>
            </a:pPr>
            <a:r>
              <a:rPr lang="en-US" sz="2400" spc="484" dirty="0">
                <a:solidFill>
                  <a:srgbClr val="000000"/>
                </a:solidFill>
                <a:latin typeface="Alice Bold"/>
              </a:rPr>
              <a:t>ENNIS HIGH SCHOOL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12518" r="29560"/>
          <a:stretch>
            <a:fillRect/>
          </a:stretch>
        </p:blipFill>
        <p:spPr>
          <a:xfrm>
            <a:off x="0" y="0"/>
            <a:ext cx="8122887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8122887" y="895350"/>
            <a:ext cx="10165113" cy="1230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  <a:spcBef>
                <a:spcPct val="0"/>
              </a:spcBef>
            </a:pPr>
            <a:r>
              <a:rPr lang="en-US" sz="3200" spc="320">
                <a:solidFill>
                  <a:srgbClr val="000000"/>
                </a:solidFill>
                <a:latin typeface="Telegraf Bold"/>
              </a:rPr>
              <a:t>¿CÓMO SE HACE ELEGIBLE UNA ESCUELA?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144000" y="2907768"/>
            <a:ext cx="8015073" cy="5055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endParaRPr/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800" spc="280">
                <a:solidFill>
                  <a:srgbClr val="000000"/>
                </a:solidFill>
                <a:latin typeface="Telegraf Bold"/>
              </a:rPr>
              <a:t>LAS ESCUELAS CON MÁS DEL 40% DE LOS ESTUDIANTES QUE RECIBEN ALMUERZO GRATIS O REDUCIDO SON ELEGIBLES PARA LOS FONDOS DEL TÍTULO I.</a:t>
            </a:r>
          </a:p>
          <a:p>
            <a:pPr algn="ctr">
              <a:lnSpc>
                <a:spcPts val="4199"/>
              </a:lnSpc>
              <a:spcBef>
                <a:spcPct val="0"/>
              </a:spcBef>
            </a:pPr>
            <a:endParaRPr lang="en-US" sz="2800" spc="280">
              <a:solidFill>
                <a:srgbClr val="000000"/>
              </a:solidFill>
              <a:latin typeface="Telegraf Bold"/>
            </a:endParaRP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800" spc="280">
                <a:solidFill>
                  <a:srgbClr val="000000"/>
                </a:solidFill>
                <a:latin typeface="Telegraf Bold"/>
              </a:rPr>
              <a:t>TODOS LOS ESTUDIANTES SE BENEFICIAN DE LOS PROGRAMAS Y/O DEL PERSONAL FINANCIADO POR EL TÍTULO I, A PESAR DE SU ESTADO ECONÓMICO.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endParaRPr lang="en-US" sz="2800" spc="280">
              <a:solidFill>
                <a:srgbClr val="000000"/>
              </a:solidFill>
              <a:latin typeface="Telegraf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03144" y="201192"/>
            <a:ext cx="7112384" cy="3214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20"/>
              </a:lnSpc>
            </a:pPr>
            <a:r>
              <a:rPr lang="en-US" sz="6400">
                <a:solidFill>
                  <a:srgbClr val="5F7783"/>
                </a:solidFill>
                <a:latin typeface="Telegraf Bold"/>
              </a:rPr>
              <a:t>¿Cómo se usan los fondos en la escuela?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124200" y="5687495"/>
            <a:ext cx="4375053" cy="1797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en-US" sz="3200">
                <a:solidFill>
                  <a:srgbClr val="5F7783"/>
                </a:solidFill>
                <a:latin typeface="Telegraf"/>
              </a:rPr>
              <a:t>Comprar más materiales y tecnología 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272757" y="8031343"/>
            <a:ext cx="6226495" cy="1664520"/>
            <a:chOff x="0" y="0"/>
            <a:chExt cx="8301994" cy="2219361"/>
          </a:xfrm>
        </p:grpSpPr>
        <p:sp>
          <p:nvSpPr>
            <p:cNvPr id="5" name="TextBox 5"/>
            <p:cNvSpPr txBox="1"/>
            <p:nvPr/>
          </p:nvSpPr>
          <p:spPr>
            <a:xfrm>
              <a:off x="2468590" y="-133350"/>
              <a:ext cx="5833404" cy="23527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</a:pPr>
              <a:r>
                <a:rPr lang="en-US" sz="3200">
                  <a:solidFill>
                    <a:srgbClr val="5F7783"/>
                  </a:solidFill>
                  <a:latin typeface="Telegraf"/>
                </a:rPr>
                <a:t>Entrenamiento profesional para los maestros </a:t>
              </a:r>
            </a:p>
          </p:txBody>
        </p:sp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431104"/>
              <a:ext cx="1703499" cy="1204838"/>
            </a:xfrm>
            <a:prstGeom prst="rect">
              <a:avLst/>
            </a:prstGeom>
          </p:spPr>
        </p:pic>
      </p:grpSp>
      <p:sp>
        <p:nvSpPr>
          <p:cNvPr id="7" name="TextBox 7"/>
          <p:cNvSpPr txBox="1"/>
          <p:nvPr/>
        </p:nvSpPr>
        <p:spPr>
          <a:xfrm>
            <a:off x="3124200" y="3774968"/>
            <a:ext cx="4375053" cy="177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5F7783"/>
                </a:solidFill>
                <a:latin typeface="Telegraf"/>
              </a:rPr>
              <a:t>Contratar a más</a:t>
            </a:r>
          </a:p>
          <a:p>
            <a:pPr>
              <a:lnSpc>
                <a:spcPts val="4800"/>
              </a:lnSpc>
            </a:pPr>
            <a:r>
              <a:rPr lang="en-US" sz="3200">
                <a:solidFill>
                  <a:srgbClr val="5F7783"/>
                </a:solidFill>
                <a:latin typeface="Telegraf"/>
              </a:rPr>
              <a:t>profesionales para las intervenciones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 l="24343" r="25656"/>
          <a:stretch>
            <a:fillRect/>
          </a:stretch>
        </p:blipFill>
        <p:spPr>
          <a:xfrm>
            <a:off x="9144000" y="0"/>
            <a:ext cx="9144000" cy="10287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28700" y="6070984"/>
            <a:ext cx="1422139" cy="141438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26931" y="3767872"/>
            <a:ext cx="923908" cy="177439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 t="6730" b="892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17716" y="1423035"/>
            <a:ext cx="13927764" cy="7351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2800" u="none" spc="1047">
                <a:solidFill>
                  <a:srgbClr val="FFFFFF"/>
                </a:solidFill>
                <a:latin typeface="Telegraf Bold"/>
              </a:rPr>
              <a:t>UNA ESCUELA QUE RECIBE FONDOS DEL TÍTULO I DEBE: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endParaRPr lang="en-US" sz="2800" u="none" spc="1047">
              <a:solidFill>
                <a:srgbClr val="FFFFFF"/>
              </a:solidFill>
              <a:latin typeface="Telegraf Bold"/>
            </a:endParaRPr>
          </a:p>
          <a:p>
            <a:pPr marL="604519" lvl="1" indent="-302260" algn="ctr">
              <a:lnSpc>
                <a:spcPts val="4199"/>
              </a:lnSpc>
              <a:spcBef>
                <a:spcPct val="0"/>
              </a:spcBef>
              <a:buFont typeface="Arial"/>
              <a:buChar char="•"/>
            </a:pPr>
            <a:r>
              <a:rPr lang="en-US" sz="2800" u="none" spc="1047">
                <a:solidFill>
                  <a:srgbClr val="FFFFFF"/>
                </a:solidFill>
                <a:latin typeface="Telegraf"/>
              </a:rPr>
              <a:t>ORGANIZAR ACTIVIDADES CON PARTICIPACIÓN DE LOS PADRES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endParaRPr lang="en-US" sz="2800" u="none" spc="1047">
              <a:solidFill>
                <a:srgbClr val="FFFFFF"/>
              </a:solidFill>
              <a:latin typeface="Telegraf"/>
            </a:endParaRPr>
          </a:p>
          <a:p>
            <a:pPr marL="604519" lvl="1" indent="-302260" algn="ctr">
              <a:lnSpc>
                <a:spcPts val="4199"/>
              </a:lnSpc>
              <a:spcBef>
                <a:spcPct val="0"/>
              </a:spcBef>
              <a:buFont typeface="Arial"/>
              <a:buChar char="•"/>
            </a:pPr>
            <a:r>
              <a:rPr lang="en-US" sz="2800" u="none" spc="1047">
                <a:solidFill>
                  <a:srgbClr val="FFFFFF"/>
                </a:solidFill>
                <a:latin typeface="Telegraf"/>
              </a:rPr>
              <a:t>OFRECER INSTRUCCIÓN ADICIONAL Y UNA VARIEDAD DE MÉTODOS DE ENSEÑANZA Y MATERIALES SUPLEMENTARIOS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endParaRPr lang="en-US" sz="2800" u="none" spc="1047">
              <a:solidFill>
                <a:srgbClr val="FFFFFF"/>
              </a:solidFill>
              <a:latin typeface="Telegraf"/>
            </a:endParaRPr>
          </a:p>
          <a:p>
            <a:pPr marL="604519" lvl="1" indent="-302260" algn="ctr">
              <a:lnSpc>
                <a:spcPts val="4199"/>
              </a:lnSpc>
              <a:spcBef>
                <a:spcPct val="0"/>
              </a:spcBef>
              <a:buFont typeface="Arial"/>
              <a:buChar char="•"/>
            </a:pPr>
            <a:r>
              <a:rPr lang="en-US" sz="2800" u="none" spc="1047">
                <a:solidFill>
                  <a:srgbClr val="FFFFFF"/>
                </a:solidFill>
                <a:latin typeface="Telegraf"/>
              </a:rPr>
              <a:t>UNA POLÍTICA DE PARTICIPACIÓN DE LOS PADRES Y LA FAMILIA 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endParaRPr lang="en-US" sz="2800" u="none" spc="1047">
              <a:solidFill>
                <a:srgbClr val="FFFFFF"/>
              </a:solidFill>
              <a:latin typeface="Telegraf"/>
            </a:endParaRPr>
          </a:p>
          <a:p>
            <a:pPr marL="604520" lvl="1" indent="-302260" algn="ctr">
              <a:lnSpc>
                <a:spcPts val="4200"/>
              </a:lnSpc>
              <a:spcBef>
                <a:spcPct val="0"/>
              </a:spcBef>
              <a:buFont typeface="Arial"/>
              <a:buChar char="•"/>
            </a:pPr>
            <a:r>
              <a:rPr lang="en-US" sz="2800" u="none" spc="1047">
                <a:solidFill>
                  <a:srgbClr val="FFFFFF"/>
                </a:solidFill>
                <a:latin typeface="Telegraf"/>
              </a:rPr>
              <a:t>UN COMPACTO ENTRE ESCUELA Y PADRES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82636" y="518255"/>
            <a:ext cx="14701797" cy="8904301"/>
            <a:chOff x="0" y="0"/>
            <a:chExt cx="19602396" cy="11872401"/>
          </a:xfrm>
        </p:grpSpPr>
        <p:sp>
          <p:nvSpPr>
            <p:cNvPr id="3" name="TextBox 3"/>
            <p:cNvSpPr txBox="1"/>
            <p:nvPr/>
          </p:nvSpPr>
          <p:spPr>
            <a:xfrm>
              <a:off x="0" y="-171450"/>
              <a:ext cx="19602396" cy="17885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400"/>
                </a:lnSpc>
              </a:pPr>
              <a:r>
                <a:rPr lang="en-US" sz="8000">
                  <a:solidFill>
                    <a:srgbClr val="5F7783"/>
                  </a:solidFill>
                  <a:latin typeface="Telegraf Bold"/>
                </a:rPr>
                <a:t>¿Cómo puede ayudar?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2527109" y="2337453"/>
              <a:ext cx="14548179" cy="95349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endParaRPr/>
            </a:p>
            <a:p>
              <a:pPr algn="ctr">
                <a:lnSpc>
                  <a:spcPts val="448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5F7783"/>
                  </a:solidFill>
                  <a:latin typeface="Alice"/>
                </a:rPr>
                <a:t>Invol</a:t>
              </a:r>
              <a:r>
                <a:rPr lang="en-US" sz="3200" u="none">
                  <a:solidFill>
                    <a:srgbClr val="5F7783"/>
                  </a:solidFill>
                  <a:latin typeface="Alice"/>
                </a:rPr>
                <a:t>úcr</a:t>
              </a:r>
              <a:r>
                <a:rPr lang="en-US" sz="3200">
                  <a:solidFill>
                    <a:srgbClr val="5F7783"/>
                  </a:solidFill>
                  <a:latin typeface="Alice"/>
                </a:rPr>
                <a:t>e</a:t>
              </a:r>
              <a:r>
                <a:rPr lang="en-US" sz="3200" u="none">
                  <a:solidFill>
                    <a:srgbClr val="5F7783"/>
                  </a:solidFill>
                  <a:latin typeface="Alice"/>
                </a:rPr>
                <a:t>se</a:t>
              </a:r>
              <a:r>
                <a:rPr lang="en-US" sz="3200">
                  <a:solidFill>
                    <a:srgbClr val="5F7783"/>
                  </a:solidFill>
                  <a:latin typeface="Alice"/>
                </a:rPr>
                <a:t>...</a:t>
              </a:r>
            </a:p>
            <a:p>
              <a:pPr algn="ctr">
                <a:lnSpc>
                  <a:spcPts val="4480"/>
                </a:lnSpc>
                <a:spcBef>
                  <a:spcPct val="0"/>
                </a:spcBef>
              </a:pPr>
              <a:endParaRPr lang="en-US" sz="3200">
                <a:solidFill>
                  <a:srgbClr val="5F7783"/>
                </a:solidFill>
                <a:latin typeface="Alice"/>
              </a:endParaRPr>
            </a:p>
            <a:p>
              <a:pPr marL="690880" lvl="1" indent="-345440" algn="ctr">
                <a:lnSpc>
                  <a:spcPts val="448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3200" u="none">
                  <a:solidFill>
                    <a:srgbClr val="5F7783"/>
                  </a:solidFill>
                  <a:latin typeface="Alice"/>
                </a:rPr>
                <a:t>Man</a:t>
              </a:r>
              <a:r>
                <a:rPr lang="en-US" sz="3200">
                  <a:solidFill>
                    <a:srgbClr val="5F7783"/>
                  </a:solidFill>
                  <a:latin typeface="Alice"/>
                </a:rPr>
                <a:t>t</a:t>
              </a:r>
              <a:r>
                <a:rPr lang="en-US" sz="3200" u="none">
                  <a:solidFill>
                    <a:srgbClr val="5F7783"/>
                  </a:solidFill>
                  <a:latin typeface="Alice"/>
                </a:rPr>
                <a:t>éng</a:t>
              </a:r>
              <a:r>
                <a:rPr lang="en-US" sz="3200">
                  <a:solidFill>
                    <a:srgbClr val="5F7783"/>
                  </a:solidFill>
                  <a:latin typeface="Alice"/>
                </a:rPr>
                <a:t>a</a:t>
              </a:r>
              <a:r>
                <a:rPr lang="en-US" sz="3200" u="none">
                  <a:solidFill>
                    <a:srgbClr val="5F7783"/>
                  </a:solidFill>
                  <a:latin typeface="Alice"/>
                </a:rPr>
                <a:t>se</a:t>
              </a:r>
              <a:r>
                <a:rPr lang="en-US" sz="3200">
                  <a:solidFill>
                    <a:srgbClr val="5F7783"/>
                  </a:solidFill>
                  <a:latin typeface="Alice"/>
                </a:rPr>
                <a:t> </a:t>
              </a:r>
              <a:r>
                <a:rPr lang="en-US" sz="3200" u="none">
                  <a:solidFill>
                    <a:srgbClr val="5F7783"/>
                  </a:solidFill>
                  <a:latin typeface="Alice"/>
                </a:rPr>
                <a:t>e</a:t>
              </a:r>
              <a:r>
                <a:rPr lang="en-US" sz="3200">
                  <a:solidFill>
                    <a:srgbClr val="5F7783"/>
                  </a:solidFill>
                  <a:latin typeface="Alice"/>
                </a:rPr>
                <a:t>n contact</a:t>
              </a:r>
              <a:r>
                <a:rPr lang="en-US" sz="3200" u="none">
                  <a:solidFill>
                    <a:srgbClr val="5F7783"/>
                  </a:solidFill>
                  <a:latin typeface="Alice"/>
                </a:rPr>
                <a:t>o</a:t>
              </a:r>
              <a:r>
                <a:rPr lang="en-US" sz="3200">
                  <a:solidFill>
                    <a:srgbClr val="5F7783"/>
                  </a:solidFill>
                  <a:latin typeface="Alice"/>
                </a:rPr>
                <a:t> </a:t>
              </a:r>
              <a:r>
                <a:rPr lang="en-US" sz="3200" u="none">
                  <a:solidFill>
                    <a:srgbClr val="5F7783"/>
                  </a:solidFill>
                  <a:latin typeface="Alice"/>
                </a:rPr>
                <a:t>c</a:t>
              </a:r>
              <a:r>
                <a:rPr lang="en-US" sz="3200">
                  <a:solidFill>
                    <a:srgbClr val="5F7783"/>
                  </a:solidFill>
                  <a:latin typeface="Alice"/>
                </a:rPr>
                <a:t>o</a:t>
              </a:r>
              <a:r>
                <a:rPr lang="en-US" sz="3200" u="none">
                  <a:solidFill>
                    <a:srgbClr val="5F7783"/>
                  </a:solidFill>
                  <a:latin typeface="Alice"/>
                </a:rPr>
                <a:t>n</a:t>
              </a:r>
              <a:r>
                <a:rPr lang="en-US" sz="3200">
                  <a:solidFill>
                    <a:srgbClr val="5F7783"/>
                  </a:solidFill>
                  <a:latin typeface="Alice"/>
                </a:rPr>
                <a:t> </a:t>
              </a:r>
              <a:r>
                <a:rPr lang="en-US" sz="3200" u="none">
                  <a:solidFill>
                    <a:srgbClr val="5F7783"/>
                  </a:solidFill>
                  <a:latin typeface="Alice"/>
                </a:rPr>
                <a:t>e</a:t>
              </a:r>
              <a:r>
                <a:rPr lang="en-US" sz="3200">
                  <a:solidFill>
                    <a:srgbClr val="5F7783"/>
                  </a:solidFill>
                  <a:latin typeface="Alice"/>
                </a:rPr>
                <a:t>l </a:t>
              </a:r>
              <a:r>
                <a:rPr lang="en-US" sz="3200" u="none">
                  <a:solidFill>
                    <a:srgbClr val="5F7783"/>
                  </a:solidFill>
                  <a:latin typeface="Alice"/>
                </a:rPr>
                <a:t>m</a:t>
              </a:r>
              <a:r>
                <a:rPr lang="en-US" sz="3200">
                  <a:solidFill>
                    <a:srgbClr val="5F7783"/>
                  </a:solidFill>
                  <a:latin typeface="Alice"/>
                </a:rPr>
                <a:t>ae</a:t>
              </a:r>
              <a:r>
                <a:rPr lang="en-US" sz="3200" u="none">
                  <a:solidFill>
                    <a:srgbClr val="5F7783"/>
                  </a:solidFill>
                  <a:latin typeface="Alice"/>
                </a:rPr>
                <a:t>st</a:t>
              </a:r>
              <a:r>
                <a:rPr lang="en-US" sz="3200">
                  <a:solidFill>
                    <a:srgbClr val="5F7783"/>
                  </a:solidFill>
                  <a:latin typeface="Alice"/>
                </a:rPr>
                <a:t>r</a:t>
              </a:r>
              <a:r>
                <a:rPr lang="en-US" sz="3200" u="none">
                  <a:solidFill>
                    <a:srgbClr val="5F7783"/>
                  </a:solidFill>
                  <a:latin typeface="Alice"/>
                </a:rPr>
                <a:t>o</a:t>
              </a:r>
              <a:r>
                <a:rPr lang="en-US" sz="3200">
                  <a:solidFill>
                    <a:srgbClr val="5F7783"/>
                  </a:solidFill>
                  <a:latin typeface="Alice"/>
                </a:rPr>
                <a:t> d</a:t>
              </a:r>
              <a:r>
                <a:rPr lang="en-US" sz="3200" u="none">
                  <a:solidFill>
                    <a:srgbClr val="5F7783"/>
                  </a:solidFill>
                  <a:latin typeface="Alice"/>
                </a:rPr>
                <a:t>e</a:t>
              </a:r>
              <a:r>
                <a:rPr lang="en-US" sz="3200">
                  <a:solidFill>
                    <a:srgbClr val="5F7783"/>
                  </a:solidFill>
                  <a:latin typeface="Alice"/>
                </a:rPr>
                <a:t> </a:t>
              </a:r>
              <a:r>
                <a:rPr lang="en-US" sz="3200" u="none">
                  <a:solidFill>
                    <a:srgbClr val="5F7783"/>
                  </a:solidFill>
                  <a:latin typeface="Alice"/>
                </a:rPr>
                <a:t>s</a:t>
              </a:r>
              <a:r>
                <a:rPr lang="en-US" sz="3200">
                  <a:solidFill>
                    <a:srgbClr val="5F7783"/>
                  </a:solidFill>
                  <a:latin typeface="Alice"/>
                </a:rPr>
                <a:t>u</a:t>
              </a:r>
              <a:r>
                <a:rPr lang="en-US" sz="3200" u="none">
                  <a:solidFill>
                    <a:srgbClr val="5F7783"/>
                  </a:solidFill>
                  <a:latin typeface="Alice"/>
                </a:rPr>
                <a:t> hijo y lo</a:t>
              </a:r>
              <a:r>
                <a:rPr lang="en-US" sz="3200">
                  <a:solidFill>
                    <a:srgbClr val="5F7783"/>
                  </a:solidFill>
                  <a:latin typeface="Alice"/>
                </a:rPr>
                <a:t>s administra</a:t>
              </a:r>
              <a:r>
                <a:rPr lang="en-US" sz="3200" u="none">
                  <a:solidFill>
                    <a:srgbClr val="5F7783"/>
                  </a:solidFill>
                  <a:latin typeface="Alice"/>
                </a:rPr>
                <a:t>d</a:t>
              </a:r>
              <a:r>
                <a:rPr lang="en-US" sz="3200">
                  <a:solidFill>
                    <a:srgbClr val="5F7783"/>
                  </a:solidFill>
                  <a:latin typeface="Alice"/>
                </a:rPr>
                <a:t>or</a:t>
              </a:r>
              <a:r>
                <a:rPr lang="en-US" sz="3200" u="none">
                  <a:solidFill>
                    <a:srgbClr val="5F7783"/>
                  </a:solidFill>
                  <a:latin typeface="Alice"/>
                </a:rPr>
                <a:t>e</a:t>
              </a:r>
              <a:r>
                <a:rPr lang="en-US" sz="3200">
                  <a:solidFill>
                    <a:srgbClr val="5F7783"/>
                  </a:solidFill>
                  <a:latin typeface="Alice"/>
                </a:rPr>
                <a:t>s</a:t>
              </a:r>
              <a:r>
                <a:rPr lang="en-US" sz="3200" u="none">
                  <a:solidFill>
                    <a:srgbClr val="5F7783"/>
                  </a:solidFill>
                  <a:latin typeface="Alice"/>
                </a:rPr>
                <a:t> de la escuela</a:t>
              </a:r>
            </a:p>
            <a:p>
              <a:pPr marL="690880" lvl="1" indent="-345440" algn="ctr">
                <a:lnSpc>
                  <a:spcPts val="448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3200">
                  <a:solidFill>
                    <a:srgbClr val="5F7783"/>
                  </a:solidFill>
                  <a:latin typeface="Alice"/>
                </a:rPr>
                <a:t>A</a:t>
              </a:r>
              <a:r>
                <a:rPr lang="en-US" sz="3200" u="none">
                  <a:solidFill>
                    <a:srgbClr val="5F7783"/>
                  </a:solidFill>
                  <a:latin typeface="Alice"/>
                </a:rPr>
                <a:t>sis</a:t>
              </a:r>
              <a:r>
                <a:rPr lang="en-US" sz="3200">
                  <a:solidFill>
                    <a:srgbClr val="5F7783"/>
                  </a:solidFill>
                  <a:latin typeface="Alice"/>
                </a:rPr>
                <a:t>t</a:t>
              </a:r>
              <a:r>
                <a:rPr lang="en-US" sz="3200" u="none">
                  <a:solidFill>
                    <a:srgbClr val="5F7783"/>
                  </a:solidFill>
                  <a:latin typeface="Alice"/>
                </a:rPr>
                <a:t>ir</a:t>
              </a:r>
              <a:r>
                <a:rPr lang="en-US" sz="3200">
                  <a:solidFill>
                    <a:srgbClr val="5F7783"/>
                  </a:solidFill>
                  <a:latin typeface="Alice"/>
                </a:rPr>
                <a:t> a</a:t>
              </a:r>
              <a:r>
                <a:rPr lang="en-US" sz="3200" u="none">
                  <a:solidFill>
                    <a:srgbClr val="5F7783"/>
                  </a:solidFill>
                  <a:latin typeface="Alice"/>
                </a:rPr>
                <a:t> </a:t>
              </a:r>
              <a:r>
                <a:rPr lang="en-US" sz="3200">
                  <a:solidFill>
                    <a:srgbClr val="5F7783"/>
                  </a:solidFill>
                  <a:latin typeface="Alice"/>
                </a:rPr>
                <a:t>re</a:t>
              </a:r>
              <a:r>
                <a:rPr lang="en-US" sz="3200" u="none">
                  <a:solidFill>
                    <a:srgbClr val="5F7783"/>
                  </a:solidFill>
                  <a:latin typeface="Alice"/>
                </a:rPr>
                <a:t>u</a:t>
              </a:r>
              <a:r>
                <a:rPr lang="en-US" sz="3200">
                  <a:solidFill>
                    <a:srgbClr val="5F7783"/>
                  </a:solidFill>
                  <a:latin typeface="Alice"/>
                </a:rPr>
                <a:t>ni</a:t>
              </a:r>
              <a:r>
                <a:rPr lang="en-US" sz="3200" u="none">
                  <a:solidFill>
                    <a:srgbClr val="5F7783"/>
                  </a:solidFill>
                  <a:latin typeface="Alice"/>
                </a:rPr>
                <a:t>o</a:t>
              </a:r>
              <a:r>
                <a:rPr lang="en-US" sz="3200">
                  <a:solidFill>
                    <a:srgbClr val="5F7783"/>
                  </a:solidFill>
                  <a:latin typeface="Alice"/>
                </a:rPr>
                <a:t>n</a:t>
              </a:r>
              <a:r>
                <a:rPr lang="en-US" sz="3200" u="none">
                  <a:solidFill>
                    <a:srgbClr val="5F7783"/>
                  </a:solidFill>
                  <a:latin typeface="Alice"/>
                </a:rPr>
                <a:t>e</a:t>
              </a:r>
              <a:r>
                <a:rPr lang="en-US" sz="3200">
                  <a:solidFill>
                    <a:srgbClr val="5F7783"/>
                  </a:solidFill>
                  <a:latin typeface="Alice"/>
                </a:rPr>
                <a:t>s/conferenc</a:t>
              </a:r>
              <a:r>
                <a:rPr lang="en-US" sz="3200" u="none">
                  <a:solidFill>
                    <a:srgbClr val="5F7783"/>
                  </a:solidFill>
                  <a:latin typeface="Alice"/>
                </a:rPr>
                <a:t>ias de padr</a:t>
              </a:r>
              <a:r>
                <a:rPr lang="en-US" sz="3200">
                  <a:solidFill>
                    <a:srgbClr val="5F7783"/>
                  </a:solidFill>
                  <a:latin typeface="Alice"/>
                </a:rPr>
                <a:t>es</a:t>
              </a:r>
            </a:p>
            <a:p>
              <a:pPr marL="690880" lvl="1" indent="-345440" algn="ctr">
                <a:lnSpc>
                  <a:spcPts val="448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3200">
                  <a:solidFill>
                    <a:srgbClr val="5F7783"/>
                  </a:solidFill>
                  <a:latin typeface="Alice"/>
                </a:rPr>
                <a:t>Utili</a:t>
              </a:r>
              <a:r>
                <a:rPr lang="en-US" sz="3200" u="none">
                  <a:solidFill>
                    <a:srgbClr val="5F7783"/>
                  </a:solidFill>
                  <a:latin typeface="Alice"/>
                </a:rPr>
                <a:t>ce las páginas w</a:t>
              </a:r>
              <a:r>
                <a:rPr lang="en-US" sz="3200">
                  <a:solidFill>
                    <a:srgbClr val="5F7783"/>
                  </a:solidFill>
                  <a:latin typeface="Alice"/>
                </a:rPr>
                <a:t>e</a:t>
              </a:r>
              <a:r>
                <a:rPr lang="en-US" sz="3200" u="none">
                  <a:solidFill>
                    <a:srgbClr val="5F7783"/>
                  </a:solidFill>
                  <a:latin typeface="Alice"/>
                </a:rPr>
                <a:t>b</a:t>
              </a:r>
              <a:r>
                <a:rPr lang="en-US" sz="3200">
                  <a:solidFill>
                    <a:srgbClr val="5F7783"/>
                  </a:solidFill>
                  <a:latin typeface="Alice"/>
                </a:rPr>
                <a:t> </a:t>
              </a:r>
              <a:r>
                <a:rPr lang="en-US" sz="3200" u="none">
                  <a:solidFill>
                    <a:srgbClr val="5F7783"/>
                  </a:solidFill>
                  <a:latin typeface="Alice"/>
                </a:rPr>
                <a:t>d</a:t>
              </a:r>
              <a:r>
                <a:rPr lang="en-US" sz="3200">
                  <a:solidFill>
                    <a:srgbClr val="5F7783"/>
                  </a:solidFill>
                  <a:latin typeface="Alice"/>
                </a:rPr>
                <a:t>e </a:t>
              </a:r>
              <a:r>
                <a:rPr lang="en-US" sz="3200" u="none">
                  <a:solidFill>
                    <a:srgbClr val="5F7783"/>
                  </a:solidFill>
                  <a:latin typeface="Alice"/>
                </a:rPr>
                <a:t>l</a:t>
              </a:r>
              <a:r>
                <a:rPr lang="en-US" sz="3200">
                  <a:solidFill>
                    <a:srgbClr val="5F7783"/>
                  </a:solidFill>
                  <a:latin typeface="Alice"/>
                </a:rPr>
                <a:t>a</a:t>
              </a:r>
              <a:r>
                <a:rPr lang="en-US" sz="3200" u="none">
                  <a:solidFill>
                    <a:srgbClr val="5F7783"/>
                  </a:solidFill>
                  <a:latin typeface="Alice"/>
                </a:rPr>
                <a:t>s esc</a:t>
              </a:r>
              <a:r>
                <a:rPr lang="en-US" sz="3200">
                  <a:solidFill>
                    <a:srgbClr val="5F7783"/>
                  </a:solidFill>
                  <a:latin typeface="Alice"/>
                </a:rPr>
                <a:t>u</a:t>
              </a:r>
              <a:r>
                <a:rPr lang="en-US" sz="3200" u="none">
                  <a:solidFill>
                    <a:srgbClr val="5F7783"/>
                  </a:solidFill>
                  <a:latin typeface="Alice"/>
                </a:rPr>
                <a:t>ela</a:t>
              </a:r>
              <a:r>
                <a:rPr lang="en-US" sz="3200">
                  <a:solidFill>
                    <a:srgbClr val="5F7783"/>
                  </a:solidFill>
                  <a:latin typeface="Alice"/>
                </a:rPr>
                <a:t>s</a:t>
              </a:r>
              <a:r>
                <a:rPr lang="en-US" sz="3200" u="none">
                  <a:solidFill>
                    <a:srgbClr val="5F7783"/>
                  </a:solidFill>
                  <a:latin typeface="Alice"/>
                </a:rPr>
                <a:t> y del </a:t>
              </a:r>
              <a:r>
                <a:rPr lang="en-US" sz="3200">
                  <a:solidFill>
                    <a:srgbClr val="5F7783"/>
                  </a:solidFill>
                  <a:latin typeface="Alice"/>
                </a:rPr>
                <a:t>distrit</a:t>
              </a:r>
              <a:r>
                <a:rPr lang="en-US" sz="3200" u="none">
                  <a:solidFill>
                    <a:srgbClr val="5F7783"/>
                  </a:solidFill>
                  <a:latin typeface="Alice"/>
                </a:rPr>
                <a:t>o</a:t>
              </a:r>
              <a:r>
                <a:rPr lang="en-US" sz="3200">
                  <a:solidFill>
                    <a:srgbClr val="5F7783"/>
                  </a:solidFill>
                  <a:latin typeface="Alice"/>
                </a:rPr>
                <a:t> </a:t>
              </a:r>
              <a:r>
                <a:rPr lang="en-US" sz="3200" u="none">
                  <a:solidFill>
                    <a:srgbClr val="5F7783"/>
                  </a:solidFill>
                  <a:latin typeface="Alice"/>
                </a:rPr>
                <a:t>y las redes sociales</a:t>
              </a:r>
            </a:p>
            <a:p>
              <a:pPr marL="690880" lvl="1" indent="-345440" algn="ctr">
                <a:lnSpc>
                  <a:spcPts val="448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3200" u="none">
                  <a:solidFill>
                    <a:srgbClr val="5F7783"/>
                  </a:solidFill>
                  <a:latin typeface="Alice"/>
                </a:rPr>
                <a:t>Actu</a:t>
              </a:r>
              <a:r>
                <a:rPr lang="en-US" sz="3200">
                  <a:solidFill>
                    <a:srgbClr val="5F7783"/>
                  </a:solidFill>
                  <a:latin typeface="Alice"/>
                </a:rPr>
                <a:t>a</a:t>
              </a:r>
              <a:r>
                <a:rPr lang="en-US" sz="3200" u="none">
                  <a:solidFill>
                    <a:srgbClr val="5F7783"/>
                  </a:solidFill>
                  <a:latin typeface="Alice"/>
                </a:rPr>
                <a:t>lic</a:t>
              </a:r>
              <a:r>
                <a:rPr lang="en-US" sz="3200">
                  <a:solidFill>
                    <a:srgbClr val="5F7783"/>
                  </a:solidFill>
                  <a:latin typeface="Alice"/>
                </a:rPr>
                <a:t>e </a:t>
              </a:r>
              <a:r>
                <a:rPr lang="en-US" sz="3200" u="none">
                  <a:solidFill>
                    <a:srgbClr val="5F7783"/>
                  </a:solidFill>
                  <a:latin typeface="Alice"/>
                </a:rPr>
                <a:t>s</a:t>
              </a:r>
              <a:r>
                <a:rPr lang="en-US" sz="3200">
                  <a:solidFill>
                    <a:srgbClr val="5F7783"/>
                  </a:solidFill>
                  <a:latin typeface="Alice"/>
                </a:rPr>
                <a:t>u informa</a:t>
              </a:r>
              <a:r>
                <a:rPr lang="en-US" sz="3200" u="none">
                  <a:solidFill>
                    <a:srgbClr val="5F7783"/>
                  </a:solidFill>
                  <a:latin typeface="Alice"/>
                </a:rPr>
                <a:t>c</a:t>
              </a:r>
              <a:r>
                <a:rPr lang="en-US" sz="3200">
                  <a:solidFill>
                    <a:srgbClr val="5F7783"/>
                  </a:solidFill>
                  <a:latin typeface="Alice"/>
                </a:rPr>
                <a:t>i</a:t>
              </a:r>
              <a:r>
                <a:rPr lang="en-US" sz="3200" u="none">
                  <a:solidFill>
                    <a:srgbClr val="5F7783"/>
                  </a:solidFill>
                  <a:latin typeface="Alice"/>
                </a:rPr>
                <a:t>ó</a:t>
              </a:r>
              <a:r>
                <a:rPr lang="en-US" sz="3200">
                  <a:solidFill>
                    <a:srgbClr val="5F7783"/>
                  </a:solidFill>
                  <a:latin typeface="Alice"/>
                </a:rPr>
                <a:t>n </a:t>
              </a:r>
              <a:r>
                <a:rPr lang="en-US" sz="3200" u="none">
                  <a:solidFill>
                    <a:srgbClr val="5F7783"/>
                  </a:solidFill>
                  <a:latin typeface="Alice"/>
                </a:rPr>
                <a:t>de contac</a:t>
              </a:r>
              <a:r>
                <a:rPr lang="en-US" sz="3200">
                  <a:solidFill>
                    <a:srgbClr val="5F7783"/>
                  </a:solidFill>
                  <a:latin typeface="Alice"/>
                </a:rPr>
                <a:t>t</a:t>
              </a:r>
              <a:r>
                <a:rPr lang="en-US" sz="3200" u="none">
                  <a:solidFill>
                    <a:srgbClr val="5F7783"/>
                  </a:solidFill>
                  <a:latin typeface="Alice"/>
                </a:rPr>
                <a:t>o</a:t>
              </a:r>
              <a:r>
                <a:rPr lang="en-US" sz="3200">
                  <a:solidFill>
                    <a:srgbClr val="5F7783"/>
                  </a:solidFill>
                  <a:latin typeface="Alice"/>
                </a:rPr>
                <a:t> </a:t>
              </a:r>
              <a:r>
                <a:rPr lang="en-US" sz="3200" u="none">
                  <a:solidFill>
                    <a:srgbClr val="5F7783"/>
                  </a:solidFill>
                  <a:latin typeface="Alice"/>
                </a:rPr>
                <a:t>c</a:t>
              </a:r>
              <a:r>
                <a:rPr lang="en-US" sz="3200">
                  <a:solidFill>
                    <a:srgbClr val="5F7783"/>
                  </a:solidFill>
                  <a:latin typeface="Alice"/>
                </a:rPr>
                <a:t>o</a:t>
              </a:r>
              <a:r>
                <a:rPr lang="en-US" sz="3200" u="none">
                  <a:solidFill>
                    <a:srgbClr val="5F7783"/>
                  </a:solidFill>
                  <a:latin typeface="Alice"/>
                </a:rPr>
                <a:t>n</a:t>
              </a:r>
              <a:r>
                <a:rPr lang="en-US" sz="3200">
                  <a:solidFill>
                    <a:srgbClr val="5F7783"/>
                  </a:solidFill>
                  <a:latin typeface="Alice"/>
                </a:rPr>
                <a:t> </a:t>
              </a:r>
              <a:r>
                <a:rPr lang="en-US" sz="3200" u="none">
                  <a:solidFill>
                    <a:srgbClr val="5F7783"/>
                  </a:solidFill>
                  <a:latin typeface="Alice"/>
                </a:rPr>
                <a:t>la es</a:t>
              </a:r>
              <a:r>
                <a:rPr lang="en-US" sz="3200">
                  <a:solidFill>
                    <a:srgbClr val="5F7783"/>
                  </a:solidFill>
                  <a:latin typeface="Alice"/>
                </a:rPr>
                <a:t>c</a:t>
              </a:r>
              <a:r>
                <a:rPr lang="en-US" sz="3200" u="none">
                  <a:solidFill>
                    <a:srgbClr val="5F7783"/>
                  </a:solidFill>
                  <a:latin typeface="Alice"/>
                </a:rPr>
                <a:t>ue</a:t>
              </a:r>
              <a:r>
                <a:rPr lang="en-US" sz="3200">
                  <a:solidFill>
                    <a:srgbClr val="5F7783"/>
                  </a:solidFill>
                  <a:latin typeface="Alice"/>
                </a:rPr>
                <a:t>l</a:t>
              </a:r>
              <a:r>
                <a:rPr lang="en-US" sz="3200" u="none">
                  <a:solidFill>
                    <a:srgbClr val="5F7783"/>
                  </a:solidFill>
                  <a:latin typeface="Alice"/>
                </a:rPr>
                <a:t>a </a:t>
              </a:r>
              <a:r>
                <a:rPr lang="en-US" sz="3200">
                  <a:solidFill>
                    <a:srgbClr val="5F7783"/>
                  </a:solidFill>
                  <a:latin typeface="Alice"/>
                </a:rPr>
                <a:t>d</a:t>
              </a:r>
              <a:r>
                <a:rPr lang="en-US" sz="3200" u="none">
                  <a:solidFill>
                    <a:srgbClr val="5F7783"/>
                  </a:solidFill>
                  <a:latin typeface="Alice"/>
                </a:rPr>
                <a:t>e</a:t>
              </a:r>
              <a:r>
                <a:rPr lang="en-US" sz="3200">
                  <a:solidFill>
                    <a:srgbClr val="5F7783"/>
                  </a:solidFill>
                  <a:latin typeface="Alice"/>
                </a:rPr>
                <a:t> s</a:t>
              </a:r>
              <a:r>
                <a:rPr lang="en-US" sz="3200" u="none">
                  <a:solidFill>
                    <a:srgbClr val="5F7783"/>
                  </a:solidFill>
                  <a:latin typeface="Alice"/>
                </a:rPr>
                <a:t>u </a:t>
              </a:r>
              <a:r>
                <a:rPr lang="en-US" sz="3200">
                  <a:solidFill>
                    <a:srgbClr val="5F7783"/>
                  </a:solidFill>
                  <a:latin typeface="Alice"/>
                </a:rPr>
                <a:t>h</a:t>
              </a:r>
              <a:r>
                <a:rPr lang="en-US" sz="3200" u="none">
                  <a:solidFill>
                    <a:srgbClr val="5F7783"/>
                  </a:solidFill>
                  <a:latin typeface="Alice"/>
                </a:rPr>
                <a:t>ij</a:t>
              </a:r>
              <a:r>
                <a:rPr lang="en-US" sz="3200">
                  <a:solidFill>
                    <a:srgbClr val="5F7783"/>
                  </a:solidFill>
                  <a:latin typeface="Alice"/>
                </a:rPr>
                <a:t>o</a:t>
              </a:r>
            </a:p>
            <a:p>
              <a:pPr marL="690880" lvl="1" indent="-345440" algn="ctr">
                <a:lnSpc>
                  <a:spcPts val="448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3200" u="none">
                  <a:solidFill>
                    <a:srgbClr val="5F7783"/>
                  </a:solidFill>
                  <a:latin typeface="Alice"/>
                </a:rPr>
                <a:t>Hágase v</a:t>
              </a:r>
              <a:r>
                <a:rPr lang="en-US" sz="3200">
                  <a:solidFill>
                    <a:srgbClr val="5F7783"/>
                  </a:solidFill>
                  <a:latin typeface="Alice"/>
                </a:rPr>
                <a:t>olunt</a:t>
              </a:r>
              <a:r>
                <a:rPr lang="en-US" sz="3200" u="none">
                  <a:solidFill>
                    <a:srgbClr val="5F7783"/>
                  </a:solidFill>
                  <a:latin typeface="Alice"/>
                </a:rPr>
                <a:t>a</a:t>
              </a:r>
              <a:r>
                <a:rPr lang="en-US" sz="3200">
                  <a:solidFill>
                    <a:srgbClr val="5F7783"/>
                  </a:solidFill>
                  <a:latin typeface="Alice"/>
                </a:rPr>
                <a:t>r</a:t>
              </a:r>
              <a:r>
                <a:rPr lang="en-US" sz="3200" u="none">
                  <a:solidFill>
                    <a:srgbClr val="5F7783"/>
                  </a:solidFill>
                  <a:latin typeface="Alice"/>
                </a:rPr>
                <a:t>i</a:t>
              </a:r>
              <a:r>
                <a:rPr lang="en-US" sz="3200">
                  <a:solidFill>
                    <a:srgbClr val="5F7783"/>
                  </a:solidFill>
                  <a:latin typeface="Alice"/>
                </a:rPr>
                <a:t>o c</a:t>
              </a:r>
              <a:r>
                <a:rPr lang="en-US" sz="3200" u="none">
                  <a:solidFill>
                    <a:srgbClr val="5F7783"/>
                  </a:solidFill>
                  <a:latin typeface="Alice"/>
                </a:rPr>
                <a:t>u</a:t>
              </a:r>
              <a:r>
                <a:rPr lang="en-US" sz="3200">
                  <a:solidFill>
                    <a:srgbClr val="5F7783"/>
                  </a:solidFill>
                  <a:latin typeface="Alice"/>
                </a:rPr>
                <a:t>an</a:t>
              </a:r>
              <a:r>
                <a:rPr lang="en-US" sz="3200" u="none">
                  <a:solidFill>
                    <a:srgbClr val="5F7783"/>
                  </a:solidFill>
                  <a:latin typeface="Alice"/>
                </a:rPr>
                <a:t>do pueda</a:t>
              </a:r>
            </a:p>
            <a:p>
              <a:pPr marL="690880" lvl="1" indent="-345440" algn="ctr">
                <a:lnSpc>
                  <a:spcPts val="448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3200" u="none">
                  <a:solidFill>
                    <a:srgbClr val="5F7783"/>
                  </a:solidFill>
                  <a:latin typeface="Alice"/>
                </a:rPr>
                <a:t>H</a:t>
              </a:r>
              <a:r>
                <a:rPr lang="en-US" sz="3200">
                  <a:solidFill>
                    <a:srgbClr val="5F7783"/>
                  </a:solidFill>
                  <a:latin typeface="Alice"/>
                </a:rPr>
                <a:t>a</a:t>
              </a:r>
              <a:r>
                <a:rPr lang="en-US" sz="3200" u="none">
                  <a:solidFill>
                    <a:srgbClr val="5F7783"/>
                  </a:solidFill>
                  <a:latin typeface="Alice"/>
                </a:rPr>
                <a:t>b</a:t>
              </a:r>
              <a:r>
                <a:rPr lang="en-US" sz="3200">
                  <a:solidFill>
                    <a:srgbClr val="5F7783"/>
                  </a:solidFill>
                  <a:latin typeface="Alice"/>
                </a:rPr>
                <a:t>l</a:t>
              </a:r>
              <a:r>
                <a:rPr lang="en-US" sz="3200" u="none">
                  <a:solidFill>
                    <a:srgbClr val="5F7783"/>
                  </a:solidFill>
                  <a:latin typeface="Alice"/>
                </a:rPr>
                <a:t>e</a:t>
              </a:r>
              <a:r>
                <a:rPr lang="en-US" sz="3200">
                  <a:solidFill>
                    <a:srgbClr val="5F7783"/>
                  </a:solidFill>
                  <a:latin typeface="Alice"/>
                </a:rPr>
                <a:t> </a:t>
              </a:r>
              <a:r>
                <a:rPr lang="en-US" sz="3200" u="none">
                  <a:solidFill>
                    <a:srgbClr val="5F7783"/>
                  </a:solidFill>
                  <a:latin typeface="Alice"/>
                </a:rPr>
                <a:t>c</a:t>
              </a:r>
              <a:r>
                <a:rPr lang="en-US" sz="3200">
                  <a:solidFill>
                    <a:srgbClr val="5F7783"/>
                  </a:solidFill>
                  <a:latin typeface="Alice"/>
                </a:rPr>
                <a:t>o</a:t>
              </a:r>
              <a:r>
                <a:rPr lang="en-US" sz="3200" u="none">
                  <a:solidFill>
                    <a:srgbClr val="5F7783"/>
                  </a:solidFill>
                  <a:latin typeface="Alice"/>
                </a:rPr>
                <a:t>n</a:t>
              </a:r>
              <a:r>
                <a:rPr lang="en-US" sz="3200">
                  <a:solidFill>
                    <a:srgbClr val="5F7783"/>
                  </a:solidFill>
                  <a:latin typeface="Alice"/>
                </a:rPr>
                <a:t> </a:t>
              </a:r>
              <a:r>
                <a:rPr lang="en-US" sz="3200" u="none">
                  <a:solidFill>
                    <a:srgbClr val="5F7783"/>
                  </a:solidFill>
                  <a:latin typeface="Alice"/>
                </a:rPr>
                <a:t>s</a:t>
              </a:r>
              <a:r>
                <a:rPr lang="en-US" sz="3200">
                  <a:solidFill>
                    <a:srgbClr val="5F7783"/>
                  </a:solidFill>
                  <a:latin typeface="Alice"/>
                </a:rPr>
                <a:t>u hi</a:t>
              </a:r>
              <a:r>
                <a:rPr lang="en-US" sz="3200" u="none">
                  <a:solidFill>
                    <a:srgbClr val="5F7783"/>
                  </a:solidFill>
                  <a:latin typeface="Alice"/>
                </a:rPr>
                <a:t>jo</a:t>
              </a:r>
              <a:r>
                <a:rPr lang="en-US" sz="3200">
                  <a:solidFill>
                    <a:srgbClr val="5F7783"/>
                  </a:solidFill>
                  <a:latin typeface="Alice"/>
                </a:rPr>
                <a:t>; </a:t>
              </a:r>
              <a:r>
                <a:rPr lang="en-US" sz="3200" u="none">
                  <a:solidFill>
                    <a:srgbClr val="5F7783"/>
                  </a:solidFill>
                  <a:latin typeface="Alice"/>
                </a:rPr>
                <a:t>h</a:t>
              </a:r>
              <a:r>
                <a:rPr lang="en-US" sz="3200">
                  <a:solidFill>
                    <a:srgbClr val="5F7783"/>
                  </a:solidFill>
                  <a:latin typeface="Alice"/>
                </a:rPr>
                <a:t>a</a:t>
              </a:r>
              <a:r>
                <a:rPr lang="en-US" sz="3200" u="none">
                  <a:solidFill>
                    <a:srgbClr val="5F7783"/>
                  </a:solidFill>
                  <a:latin typeface="Alice"/>
                </a:rPr>
                <a:t>ga</a:t>
              </a:r>
              <a:r>
                <a:rPr lang="en-US" sz="3200">
                  <a:solidFill>
                    <a:srgbClr val="5F7783"/>
                  </a:solidFill>
                  <a:latin typeface="Alice"/>
                </a:rPr>
                <a:t> </a:t>
              </a:r>
              <a:r>
                <a:rPr lang="en-US" sz="3200" u="none">
                  <a:solidFill>
                    <a:srgbClr val="5F7783"/>
                  </a:solidFill>
                  <a:latin typeface="Alice"/>
                </a:rPr>
                <a:t>pr</a:t>
              </a:r>
              <a:r>
                <a:rPr lang="en-US" sz="3200">
                  <a:solidFill>
                    <a:srgbClr val="5F7783"/>
                  </a:solidFill>
                  <a:latin typeface="Alice"/>
                </a:rPr>
                <a:t>e</a:t>
              </a:r>
              <a:r>
                <a:rPr lang="en-US" sz="3200" u="none">
                  <a:solidFill>
                    <a:srgbClr val="5F7783"/>
                  </a:solidFill>
                  <a:latin typeface="Alice"/>
                </a:rPr>
                <a:t>gu</a:t>
              </a:r>
              <a:r>
                <a:rPr lang="en-US" sz="3200">
                  <a:solidFill>
                    <a:srgbClr val="5F7783"/>
                  </a:solidFill>
                  <a:latin typeface="Alice"/>
                </a:rPr>
                <a:t>n</a:t>
              </a:r>
              <a:r>
                <a:rPr lang="en-US" sz="3200" u="none">
                  <a:solidFill>
                    <a:srgbClr val="5F7783"/>
                  </a:solidFill>
                  <a:latin typeface="Alice"/>
                </a:rPr>
                <a:t>ta</a:t>
              </a:r>
              <a:r>
                <a:rPr lang="en-US" sz="3200">
                  <a:solidFill>
                    <a:srgbClr val="5F7783"/>
                  </a:solidFill>
                  <a:latin typeface="Alice"/>
                </a:rPr>
                <a:t>s; </a:t>
              </a:r>
              <a:r>
                <a:rPr lang="en-US" sz="3200" u="none">
                  <a:solidFill>
                    <a:srgbClr val="5F7783"/>
                  </a:solidFill>
                  <a:latin typeface="Alice"/>
                </a:rPr>
                <a:t>r</a:t>
              </a:r>
              <a:r>
                <a:rPr lang="en-US" sz="3200">
                  <a:solidFill>
                    <a:srgbClr val="5F7783"/>
                  </a:solidFill>
                  <a:latin typeface="Alice"/>
                </a:rPr>
                <a:t>e</a:t>
              </a:r>
              <a:r>
                <a:rPr lang="en-US" sz="3200" u="none">
                  <a:solidFill>
                    <a:srgbClr val="5F7783"/>
                  </a:solidFill>
                  <a:latin typeface="Alice"/>
                </a:rPr>
                <a:t>vise sus </a:t>
              </a:r>
              <a:r>
                <a:rPr lang="en-US" sz="3200">
                  <a:solidFill>
                    <a:srgbClr val="5F7783"/>
                  </a:solidFill>
                  <a:latin typeface="Alice"/>
                </a:rPr>
                <a:t>c</a:t>
              </a:r>
              <a:r>
                <a:rPr lang="en-US" sz="3200" u="none">
                  <a:solidFill>
                    <a:srgbClr val="5F7783"/>
                  </a:solidFill>
                  <a:latin typeface="Alice"/>
                </a:rPr>
                <a:t>a</a:t>
              </a:r>
              <a:r>
                <a:rPr lang="en-US" sz="3200">
                  <a:solidFill>
                    <a:srgbClr val="5F7783"/>
                  </a:solidFill>
                  <a:latin typeface="Alice"/>
                </a:rPr>
                <a:t>r</a:t>
              </a:r>
              <a:r>
                <a:rPr lang="en-US" sz="3200" u="none">
                  <a:solidFill>
                    <a:srgbClr val="5F7783"/>
                  </a:solidFill>
                  <a:latin typeface="Alice"/>
                </a:rPr>
                <a:t>p</a:t>
              </a:r>
              <a:r>
                <a:rPr lang="en-US" sz="3200">
                  <a:solidFill>
                    <a:srgbClr val="5F7783"/>
                  </a:solidFill>
                  <a:latin typeface="Alice"/>
                </a:rPr>
                <a:t>e</a:t>
              </a:r>
              <a:r>
                <a:rPr lang="en-US" sz="3200" u="none">
                  <a:solidFill>
                    <a:srgbClr val="5F7783"/>
                  </a:solidFill>
                  <a:latin typeface="Alice"/>
                </a:rPr>
                <a:t>ta</a:t>
              </a:r>
              <a:r>
                <a:rPr lang="en-US" sz="3200">
                  <a:solidFill>
                    <a:srgbClr val="5F7783"/>
                  </a:solidFill>
                  <a:latin typeface="Alice"/>
                </a:rPr>
                <a:t>s</a:t>
              </a:r>
            </a:p>
            <a:p>
              <a:pPr algn="ctr">
                <a:lnSpc>
                  <a:spcPts val="3919"/>
                </a:lnSpc>
                <a:spcBef>
                  <a:spcPct val="0"/>
                </a:spcBef>
              </a:pPr>
              <a:endParaRPr lang="en-US" sz="3200">
                <a:solidFill>
                  <a:srgbClr val="5F7783"/>
                </a:solidFill>
                <a:latin typeface="Alice"/>
              </a:endParaRP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387506">
            <a:off x="14614152" y="4649038"/>
            <a:ext cx="4083753" cy="695375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123876">
            <a:off x="11812190" y="-1359971"/>
            <a:ext cx="4083753" cy="695375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013659" y="4277172"/>
            <a:ext cx="354974" cy="3285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585540" y="2116909"/>
            <a:ext cx="992546" cy="92757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3064187" y="9094044"/>
            <a:ext cx="354974" cy="32851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798621" y="6703370"/>
            <a:ext cx="992546" cy="92757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904326" y="864444"/>
            <a:ext cx="354974" cy="32851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6345208" cy="10402962"/>
          </a:xfrm>
          <a:prstGeom prst="rect">
            <a:avLst/>
          </a:prstGeom>
          <a:solidFill>
            <a:srgbClr val="F9DCA8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 rot="1812022">
            <a:off x="11421112" y="9906198"/>
            <a:ext cx="917835" cy="389273"/>
            <a:chOff x="0" y="0"/>
            <a:chExt cx="2527300" cy="107188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27300" cy="1071880"/>
            </a:xfrm>
            <a:custGeom>
              <a:avLst/>
              <a:gdLst/>
              <a:ahLst/>
              <a:cxnLst/>
              <a:rect l="l" t="t" r="r" b="b"/>
              <a:pathLst>
                <a:path w="2527300" h="1071880">
                  <a:moveTo>
                    <a:pt x="260350" y="1071880"/>
                  </a:moveTo>
                  <a:lnTo>
                    <a:pt x="0" y="914400"/>
                  </a:lnTo>
                  <a:lnTo>
                    <a:pt x="524510" y="48260"/>
                  </a:lnTo>
                  <a:lnTo>
                    <a:pt x="941070" y="516890"/>
                  </a:lnTo>
                  <a:lnTo>
                    <a:pt x="1245870" y="0"/>
                  </a:lnTo>
                  <a:lnTo>
                    <a:pt x="1604010" y="500380"/>
                  </a:lnTo>
                  <a:lnTo>
                    <a:pt x="1941830" y="15240"/>
                  </a:lnTo>
                  <a:lnTo>
                    <a:pt x="2527300" y="787400"/>
                  </a:lnTo>
                  <a:lnTo>
                    <a:pt x="2284730" y="971550"/>
                  </a:lnTo>
                  <a:lnTo>
                    <a:pt x="1951990" y="533400"/>
                  </a:lnTo>
                  <a:lnTo>
                    <a:pt x="1607820" y="1028700"/>
                  </a:lnTo>
                  <a:lnTo>
                    <a:pt x="1271270" y="557530"/>
                  </a:lnTo>
                  <a:lnTo>
                    <a:pt x="990600" y="1031240"/>
                  </a:lnTo>
                  <a:lnTo>
                    <a:pt x="571500" y="56007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t="45550" b="19434"/>
          <a:stretch>
            <a:fillRect/>
          </a:stretch>
        </p:blipFill>
        <p:spPr>
          <a:xfrm>
            <a:off x="0" y="6941835"/>
            <a:ext cx="6345208" cy="334516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33478" y="936496"/>
            <a:ext cx="6078253" cy="4264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20"/>
              </a:lnSpc>
            </a:pPr>
            <a:r>
              <a:rPr lang="en-US" sz="6400">
                <a:solidFill>
                  <a:srgbClr val="5F7783"/>
                </a:solidFill>
                <a:latin typeface="Telegraf"/>
              </a:rPr>
              <a:t>Beneficios de la participación de los padres y la familia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014136" y="4136586"/>
            <a:ext cx="8109347" cy="2162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0"/>
              </a:lnSpc>
              <a:spcBef>
                <a:spcPct val="0"/>
              </a:spcBef>
            </a:pPr>
            <a:r>
              <a:rPr lang="en-US" sz="2400" u="sng">
                <a:solidFill>
                  <a:srgbClr val="000000"/>
                </a:solidFill>
                <a:latin typeface="Telegraf Bold"/>
              </a:rPr>
              <a:t>Beneficios de los padres</a:t>
            </a:r>
          </a:p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elegraf"/>
              </a:rPr>
              <a:t>Aumenta la confianza en la escuela</a:t>
            </a:r>
          </a:p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elegraf"/>
              </a:rPr>
              <a:t>Más confianza en sus habilidades como padres</a:t>
            </a:r>
          </a:p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elegraf"/>
              </a:rPr>
              <a:t>Crea un ambiente en el hogar que fomenta el aprendizaje</a:t>
            </a:r>
          </a:p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elegraf"/>
              </a:rPr>
              <a:t>Los anima a avanzar en su propia educación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260694" y="7276704"/>
            <a:ext cx="9616232" cy="2581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u="sng">
                <a:solidFill>
                  <a:srgbClr val="000000"/>
                </a:solidFill>
                <a:latin typeface="Telegraf Bold"/>
              </a:rPr>
              <a:t>Beneficios de la escuela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elegraf"/>
              </a:rPr>
              <a:t>Mejora la moral de los maestros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elegraf"/>
              </a:rPr>
              <a:t>Las calificaciones más altas de los maestros por parte de los padres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elegraf"/>
              </a:rPr>
              <a:t>Más apoyo de las familias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elegraf"/>
              </a:rPr>
              <a:t>Mayor rendimiento de los estudiantes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elegraf"/>
              </a:rPr>
              <a:t>Mejor reputación en la comunidad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060505" y="128264"/>
            <a:ext cx="7639050" cy="3861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0"/>
              </a:lnSpc>
              <a:spcBef>
                <a:spcPct val="0"/>
              </a:spcBef>
            </a:pPr>
            <a:r>
              <a:rPr lang="en-US" sz="2400" u="sng">
                <a:solidFill>
                  <a:srgbClr val="000000"/>
                </a:solidFill>
                <a:latin typeface="Telegraf Bold"/>
              </a:rPr>
              <a:t>Beneficios de los estudiantes</a:t>
            </a:r>
          </a:p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elegraf"/>
              </a:rPr>
              <a:t>Calificaciones y resultados de exámenes más altos</a:t>
            </a:r>
          </a:p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elegraf"/>
              </a:rPr>
              <a:t>Es más probable que haga las tareas</a:t>
            </a:r>
          </a:p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elegraf"/>
              </a:rPr>
              <a:t>Mejor asistencia</a:t>
            </a:r>
          </a:p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elegraf"/>
              </a:rPr>
              <a:t>Menos colocación en educación especial</a:t>
            </a:r>
          </a:p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elegraf"/>
              </a:rPr>
              <a:t>Actitudes y comportamientos más positivos</a:t>
            </a:r>
          </a:p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elegraf"/>
              </a:rPr>
              <a:t>Altas tasas de graduación</a:t>
            </a:r>
          </a:p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elegraf"/>
              </a:rPr>
              <a:t>Mayor matriculación en la educación post-secundaria</a:t>
            </a:r>
          </a:p>
          <a:p>
            <a:pPr marL="0" lvl="0" indent="0" algn="ctr">
              <a:lnSpc>
                <a:spcPts val="3600"/>
              </a:lnSpc>
              <a:spcBef>
                <a:spcPct val="0"/>
              </a:spcBef>
            </a:pPr>
            <a:endParaRPr lang="en-US" sz="2400">
              <a:solidFill>
                <a:srgbClr val="000000"/>
              </a:solidFill>
              <a:latin typeface="Telegraf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1262</Words>
  <Application>Microsoft Office PowerPoint</Application>
  <PresentationFormat>Custom</PresentationFormat>
  <Paragraphs>178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Open Sans Light</vt:lpstr>
      <vt:lpstr>Arial</vt:lpstr>
      <vt:lpstr>Calibri</vt:lpstr>
      <vt:lpstr>Telegraf</vt:lpstr>
      <vt:lpstr>Telegraf Bold</vt:lpstr>
      <vt:lpstr>Alice</vt:lpstr>
      <vt:lpstr>Alice Bold</vt:lpstr>
      <vt:lpstr>Arimo</vt:lpstr>
      <vt:lpstr>Open Sans Light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EISD Annual Title I Meeting SP</dc:title>
  <dc:creator>Kimberly Procell</dc:creator>
  <cp:lastModifiedBy>Kimberly Procell</cp:lastModifiedBy>
  <cp:revision>6</cp:revision>
  <cp:lastPrinted>2020-10-08T17:55:40Z</cp:lastPrinted>
  <dcterms:created xsi:type="dcterms:W3CDTF">2006-08-16T00:00:00Z</dcterms:created>
  <dcterms:modified xsi:type="dcterms:W3CDTF">2020-10-13T20:41:48Z</dcterms:modified>
  <dc:identifier>DAEIJwiE_xk</dc:identifier>
</cp:coreProperties>
</file>